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1" r:id="rId2"/>
    <p:sldId id="280" r:id="rId3"/>
    <p:sldId id="267" r:id="rId4"/>
    <p:sldId id="262" r:id="rId5"/>
    <p:sldId id="256" r:id="rId6"/>
    <p:sldId id="265" r:id="rId7"/>
    <p:sldId id="258" r:id="rId8"/>
    <p:sldId id="266" r:id="rId9"/>
    <p:sldId id="268" r:id="rId10"/>
    <p:sldId id="270" r:id="rId11"/>
    <p:sldId id="271" r:id="rId12"/>
    <p:sldId id="273" r:id="rId13"/>
    <p:sldId id="274" r:id="rId14"/>
    <p:sldId id="275" r:id="rId15"/>
    <p:sldId id="272" r:id="rId16"/>
    <p:sldId id="276" r:id="rId17"/>
    <p:sldId id="277" r:id="rId18"/>
    <p:sldId id="278" r:id="rId19"/>
    <p:sldId id="279" r:id="rId20"/>
    <p:sldId id="281" r:id="rId2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CE2D55-C458-4A8B-B34A-6E68352D65BF}" type="datetimeFigureOut">
              <a:rPr lang="es-CO" smtClean="0"/>
              <a:t>8/11/2024</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0EFA3F-D0F7-463A-BFD0-3673D390F293}" type="slidenum">
              <a:rPr lang="es-CO" smtClean="0"/>
              <a:t>‹Nº›</a:t>
            </a:fld>
            <a:endParaRPr lang="es-CO"/>
          </a:p>
        </p:txBody>
      </p:sp>
    </p:spTree>
    <p:extLst>
      <p:ext uri="{BB962C8B-B14F-4D97-AF65-F5344CB8AC3E}">
        <p14:creationId xmlns:p14="http://schemas.microsoft.com/office/powerpoint/2010/main" val="2118487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C20EFA3F-D0F7-463A-BFD0-3673D390F293}" type="slidenum">
              <a:rPr lang="es-CO" smtClean="0"/>
              <a:t>6</a:t>
            </a:fld>
            <a:endParaRPr lang="es-CO"/>
          </a:p>
        </p:txBody>
      </p:sp>
    </p:spTree>
    <p:extLst>
      <p:ext uri="{BB962C8B-B14F-4D97-AF65-F5344CB8AC3E}">
        <p14:creationId xmlns:p14="http://schemas.microsoft.com/office/powerpoint/2010/main" val="466208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21E45D-39EA-6FBF-55AD-3E964FA3B17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E2261B2-7B4D-282C-E701-91B68CC6A0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969EC398-795D-D26C-4F38-2F3FDDE3900C}"/>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5" name="Marcador de pie de página 4">
            <a:extLst>
              <a:ext uri="{FF2B5EF4-FFF2-40B4-BE49-F238E27FC236}">
                <a16:creationId xmlns:a16="http://schemas.microsoft.com/office/drawing/2014/main" id="{B1B8FE6F-8657-353E-FC47-9C2CF05D8CC1}"/>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CA9A71A-DC1B-C9AB-D617-67E16E91DD00}"/>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2894534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04C4D7-D87A-2CF1-8518-EA450C471112}"/>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92AFBB4A-3B52-2BFA-BBAE-5F86BF526D1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25C535CB-18BB-6139-4478-EB133A29C8C5}"/>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5" name="Marcador de pie de página 4">
            <a:extLst>
              <a:ext uri="{FF2B5EF4-FFF2-40B4-BE49-F238E27FC236}">
                <a16:creationId xmlns:a16="http://schemas.microsoft.com/office/drawing/2014/main" id="{3623411F-D827-C221-DCDF-821C181B327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1097E2C-161E-A1AF-46CE-803B07479D08}"/>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1722200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B633009-4868-4F72-2ABA-74D6706EDB4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E1A18E1C-C588-6FF8-D779-93D8EBA8329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EE65263-DA20-91C4-6B83-CF4152E42563}"/>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5" name="Marcador de pie de página 4">
            <a:extLst>
              <a:ext uri="{FF2B5EF4-FFF2-40B4-BE49-F238E27FC236}">
                <a16:creationId xmlns:a16="http://schemas.microsoft.com/office/drawing/2014/main" id="{2A7D2DE9-190B-608B-13A2-F7EE4F7E94A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9CCCF49-580C-2B0F-810B-ACC1CEF00673}"/>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1791386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A1556A-E862-C03A-AB70-03C534F60CE9}"/>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4BD2221-DF35-D904-676E-5F4C7A14381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807D312-4EC3-5119-A023-AAA4BD45A245}"/>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5" name="Marcador de pie de página 4">
            <a:extLst>
              <a:ext uri="{FF2B5EF4-FFF2-40B4-BE49-F238E27FC236}">
                <a16:creationId xmlns:a16="http://schemas.microsoft.com/office/drawing/2014/main" id="{1449D1B8-23F6-DD3A-23AA-2D2B3425AA8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79A55FA-42E0-20FB-92D2-DDB92778722D}"/>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3882396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C608CE-59D0-4112-A984-A2C631819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936C6CF9-CD0A-D17E-57D3-E85AE9031E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BB308FA-6FA5-0851-3309-F1355ED4662C}"/>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5" name="Marcador de pie de página 4">
            <a:extLst>
              <a:ext uri="{FF2B5EF4-FFF2-40B4-BE49-F238E27FC236}">
                <a16:creationId xmlns:a16="http://schemas.microsoft.com/office/drawing/2014/main" id="{35125875-7A3F-A72E-B335-A17CE8C30C1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B314B82-148F-7ED3-BCF9-EF0D1B4E17F6}"/>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3677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5011E7-A3D6-81C1-1D34-7A4D3142F77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AF4433F-9F1D-FE38-53C5-A21788A13A1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E928682C-0CF5-E5B3-755A-CC75EE6947E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DC058A9-2D13-902E-DF0A-6591B1FF2DDF}"/>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6" name="Marcador de pie de página 5">
            <a:extLst>
              <a:ext uri="{FF2B5EF4-FFF2-40B4-BE49-F238E27FC236}">
                <a16:creationId xmlns:a16="http://schemas.microsoft.com/office/drawing/2014/main" id="{56CF13C7-BF6C-7DAF-BC77-570DF07DF15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2B8BFB8-BE6F-3EB6-AE4D-97206BEB96A8}"/>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342328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09BEB0-C352-8595-8658-21E56DC717E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7ADADC4-2E22-0C76-6D6A-4B8A1AB44F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35E6C17-778E-F80D-DF39-E47ADEF012BE}"/>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0B2F2CA-C248-390D-6443-29914741C0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B5113A5-A433-5A8B-792B-D82F9064203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2C7E2AFB-E719-114B-3A3F-87786E628EFE}"/>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8" name="Marcador de pie de página 7">
            <a:extLst>
              <a:ext uri="{FF2B5EF4-FFF2-40B4-BE49-F238E27FC236}">
                <a16:creationId xmlns:a16="http://schemas.microsoft.com/office/drawing/2014/main" id="{9EB1825F-6A2E-FB0A-BA39-228905870606}"/>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E6F8163F-B1A6-B9BF-CA4E-C6F4D74F35C0}"/>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302382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7DE432-6BC1-C8A3-DB33-6977402D4BE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A288B75-6AE2-95FE-8673-7E8648384316}"/>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4" name="Marcador de pie de página 3">
            <a:extLst>
              <a:ext uri="{FF2B5EF4-FFF2-40B4-BE49-F238E27FC236}">
                <a16:creationId xmlns:a16="http://schemas.microsoft.com/office/drawing/2014/main" id="{9AD19DFF-43BF-0012-1CA3-1172C51BEDDB}"/>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8B9305B0-7FD7-04C6-99C4-C5D03FDCDD3B}"/>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153892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D5381D4-72EE-02A6-A2DE-1901F7993772}"/>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3" name="Marcador de pie de página 2">
            <a:extLst>
              <a:ext uri="{FF2B5EF4-FFF2-40B4-BE49-F238E27FC236}">
                <a16:creationId xmlns:a16="http://schemas.microsoft.com/office/drawing/2014/main" id="{EFE018C9-6BAD-3BDE-8847-4ED886C04037}"/>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BDA6550D-89FC-129B-6756-3C6313798655}"/>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4210189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28921-3B27-9DF2-3133-E659403F196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0B84DA3-87A4-C3F0-1BC0-700D35BD57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37AAB13C-E64C-ED14-A937-5DBC93FFAC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C2E829A-90CD-89A6-2D90-1894C537B35E}"/>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6" name="Marcador de pie de página 5">
            <a:extLst>
              <a:ext uri="{FF2B5EF4-FFF2-40B4-BE49-F238E27FC236}">
                <a16:creationId xmlns:a16="http://schemas.microsoft.com/office/drawing/2014/main" id="{6BC92225-87A7-45BB-28E9-7904755CF50B}"/>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8533F97B-1036-6D13-B666-73222E537716}"/>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2480495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5AE0EF-AC91-F85B-2392-533AA64C6A3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378EEA12-173A-9935-7B8D-0D886CA704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C2B371D6-0264-D8D9-67A3-04A974260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55B089F-7AAE-708E-69FC-2C4EDE3EE9CF}"/>
              </a:ext>
            </a:extLst>
          </p:cNvPr>
          <p:cNvSpPr>
            <a:spLocks noGrp="1"/>
          </p:cNvSpPr>
          <p:nvPr>
            <p:ph type="dt" sz="half" idx="10"/>
          </p:nvPr>
        </p:nvSpPr>
        <p:spPr/>
        <p:txBody>
          <a:bodyPr/>
          <a:lstStyle/>
          <a:p>
            <a:fld id="{9A20713E-19F9-4F6D-A596-D412DD63D88C}" type="datetimeFigureOut">
              <a:rPr lang="es-CO" smtClean="0"/>
              <a:t>8/11/2024</a:t>
            </a:fld>
            <a:endParaRPr lang="es-CO"/>
          </a:p>
        </p:txBody>
      </p:sp>
      <p:sp>
        <p:nvSpPr>
          <p:cNvPr id="6" name="Marcador de pie de página 5">
            <a:extLst>
              <a:ext uri="{FF2B5EF4-FFF2-40B4-BE49-F238E27FC236}">
                <a16:creationId xmlns:a16="http://schemas.microsoft.com/office/drawing/2014/main" id="{6B0DAE49-F02A-043F-BB15-EE2FDC763AE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C065ECDA-539B-34DF-5BFB-2D1095DADACE}"/>
              </a:ext>
            </a:extLst>
          </p:cNvPr>
          <p:cNvSpPr>
            <a:spLocks noGrp="1"/>
          </p:cNvSpPr>
          <p:nvPr>
            <p:ph type="sldNum" sz="quarter" idx="12"/>
          </p:nvPr>
        </p:nvSpPr>
        <p:spPr/>
        <p:txBody>
          <a:bodyPr/>
          <a:lstStyle/>
          <a:p>
            <a:fld id="{02B1AEA3-C1EC-48E9-8014-9BB348CEB3F5}" type="slidenum">
              <a:rPr lang="es-CO" smtClean="0"/>
              <a:t>‹Nº›</a:t>
            </a:fld>
            <a:endParaRPr lang="es-CO"/>
          </a:p>
        </p:txBody>
      </p:sp>
    </p:spTree>
    <p:extLst>
      <p:ext uri="{BB962C8B-B14F-4D97-AF65-F5344CB8AC3E}">
        <p14:creationId xmlns:p14="http://schemas.microsoft.com/office/powerpoint/2010/main" val="1221012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37063A1-7D9B-8E68-9C6C-C293676097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5C2A919-1634-80BD-DDEB-0AD024EBF1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DB558580-625C-4CE8-F070-B6B340EA44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20713E-19F9-4F6D-A596-D412DD63D88C}" type="datetimeFigureOut">
              <a:rPr lang="es-CO" smtClean="0"/>
              <a:t>8/11/2024</a:t>
            </a:fld>
            <a:endParaRPr lang="es-CO"/>
          </a:p>
        </p:txBody>
      </p:sp>
      <p:sp>
        <p:nvSpPr>
          <p:cNvPr id="5" name="Marcador de pie de página 4">
            <a:extLst>
              <a:ext uri="{FF2B5EF4-FFF2-40B4-BE49-F238E27FC236}">
                <a16:creationId xmlns:a16="http://schemas.microsoft.com/office/drawing/2014/main" id="{22E9E767-371D-C33D-30CE-8B771C17B5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id="{2A139607-7433-6C94-06BF-CABCCD5815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B1AEA3-C1EC-48E9-8014-9BB348CEB3F5}" type="slidenum">
              <a:rPr lang="es-CO" smtClean="0"/>
              <a:t>‹Nº›</a:t>
            </a:fld>
            <a:endParaRPr lang="es-CO"/>
          </a:p>
        </p:txBody>
      </p:sp>
    </p:spTree>
    <p:extLst>
      <p:ext uri="{BB962C8B-B14F-4D97-AF65-F5344CB8AC3E}">
        <p14:creationId xmlns:p14="http://schemas.microsoft.com/office/powerpoint/2010/main" val="4097922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AA2C902C-E4A8-CF19-70DA-903D7596C932}"/>
              </a:ext>
            </a:extLst>
          </p:cNvPr>
          <p:cNvSpPr>
            <a:spLocks noChangeArrowheads="1"/>
          </p:cNvSpPr>
          <p:nvPr/>
        </p:nvSpPr>
        <p:spPr bwMode="auto">
          <a:xfrm>
            <a:off x="288593" y="296607"/>
            <a:ext cx="11559278"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b="1" i="0" u="none" strike="noStrike" cap="none" normalizeH="0" baseline="0">
                <a:ln>
                  <a:noFill/>
                </a:ln>
                <a:solidFill>
                  <a:srgbClr val="CC5A5A"/>
                </a:solidFill>
                <a:effectLst/>
                <a:latin typeface="Roboto Flex"/>
              </a:rPr>
              <a:t>Actividades de Practicantes de Facultad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600" b="0" i="0" u="none" strike="noStrike" cap="none" normalizeH="0" baseline="0">
                <a:ln>
                  <a:noFill/>
                </a:ln>
                <a:solidFill>
                  <a:srgbClr val="000000"/>
                </a:solidFill>
                <a:effectLst/>
                <a:latin typeface="Roboto Flex"/>
              </a:rPr>
              <a:t>La Facultad de Ingenierías de Uniremington requiere cada año contar con practicantes para apoyar sus actividades académicas. Por lo tanto, es necesario construir una base de datos que permita almacenar los datos de:</a:t>
            </a:r>
            <a:endParaRPr lang="es-CO" altLang="es-CO" sz="1600">
              <a:solidFill>
                <a:srgbClr val="000000"/>
              </a:solidFill>
              <a:latin typeface="Roboto Flex"/>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s-CO" altLang="es-CO" sz="1600" b="0" i="0" u="none" strike="noStrike" cap="none" normalizeH="0" baseline="0">
                <a:ln>
                  <a:noFill/>
                </a:ln>
                <a:solidFill>
                  <a:srgbClr val="000000"/>
                </a:solidFill>
                <a:effectLst/>
                <a:latin typeface="Roboto Flex"/>
              </a:rPr>
              <a:t>Los </a:t>
            </a:r>
            <a:r>
              <a:rPr kumimoji="0" lang="es-CO" altLang="es-CO" sz="1600" b="1" i="0" u="none" strike="noStrike" cap="none" normalizeH="0" baseline="0">
                <a:ln>
                  <a:noFill/>
                </a:ln>
                <a:solidFill>
                  <a:srgbClr val="000000"/>
                </a:solidFill>
                <a:effectLst/>
                <a:latin typeface="Roboto Flex"/>
              </a:rPr>
              <a:t>practicantes</a:t>
            </a:r>
            <a:r>
              <a:rPr kumimoji="0" lang="es-CO" altLang="es-CO" sz="1600" b="0" i="0" u="none" strike="noStrike" cap="none" normalizeH="0" baseline="0">
                <a:ln>
                  <a:noFill/>
                </a:ln>
                <a:solidFill>
                  <a:srgbClr val="000000"/>
                </a:solidFill>
                <a:effectLst/>
                <a:latin typeface="Roboto Flex"/>
              </a:rPr>
              <a:t> (identificación, nombre, dirección, teléfono).</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s-CO" altLang="es-CO" sz="1600" b="0" i="0" u="none" strike="noStrike" cap="none" normalizeH="0" baseline="0">
                <a:ln>
                  <a:noFill/>
                </a:ln>
                <a:solidFill>
                  <a:srgbClr val="000000"/>
                </a:solidFill>
                <a:effectLst/>
                <a:latin typeface="Roboto Flex"/>
              </a:rPr>
              <a:t>Las </a:t>
            </a:r>
            <a:r>
              <a:rPr kumimoji="0" lang="es-CO" altLang="es-CO" sz="1600" b="1" i="0" u="none" strike="noStrike" cap="none" normalizeH="0" baseline="0">
                <a:ln>
                  <a:noFill/>
                </a:ln>
                <a:solidFill>
                  <a:srgbClr val="000000"/>
                </a:solidFill>
                <a:effectLst/>
                <a:latin typeface="Roboto Flex"/>
              </a:rPr>
              <a:t>instituciones técnicas</a:t>
            </a:r>
            <a:r>
              <a:rPr kumimoji="0" lang="es-CO" altLang="es-CO" sz="1600" b="0" i="0" u="none" strike="noStrike" cap="none" normalizeH="0" baseline="0">
                <a:ln>
                  <a:noFill/>
                </a:ln>
                <a:solidFill>
                  <a:srgbClr val="000000"/>
                </a:solidFill>
                <a:effectLst/>
                <a:latin typeface="Roboto Flex"/>
              </a:rPr>
              <a:t> que envía al practicante (código de la institución, nombre).</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s-CO" altLang="es-CO" sz="1600" b="0" i="0" u="none" strike="noStrike" cap="none" normalizeH="0" baseline="0">
                <a:ln>
                  <a:noFill/>
                </a:ln>
                <a:solidFill>
                  <a:srgbClr val="000000"/>
                </a:solidFill>
                <a:effectLst/>
                <a:latin typeface="Roboto Flex"/>
              </a:rPr>
              <a:t>El </a:t>
            </a:r>
            <a:r>
              <a:rPr kumimoji="0" lang="es-CO" altLang="es-CO" sz="1600" b="1" i="0" u="none" strike="noStrike" cap="none" normalizeH="0" baseline="0">
                <a:ln>
                  <a:noFill/>
                </a:ln>
                <a:solidFill>
                  <a:srgbClr val="000000"/>
                </a:solidFill>
                <a:effectLst/>
                <a:latin typeface="Roboto Flex"/>
              </a:rPr>
              <a:t>área de conocimiento</a:t>
            </a:r>
            <a:r>
              <a:rPr kumimoji="0" lang="es-CO" altLang="es-CO" sz="1600" b="0" i="0" u="none" strike="noStrike" cap="none" normalizeH="0" baseline="0">
                <a:ln>
                  <a:noFill/>
                </a:ln>
                <a:solidFill>
                  <a:srgbClr val="000000"/>
                </a:solidFill>
                <a:effectLst/>
                <a:latin typeface="Roboto Flex"/>
              </a:rPr>
              <a:t> en la que el estudiante realizará su práctica (codigoArea, nombre).</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s-CO" altLang="es-CO" sz="1600" i="0" u="none" strike="noStrike" cap="none" normalizeH="0" baseline="0">
                <a:ln>
                  <a:noFill/>
                </a:ln>
                <a:solidFill>
                  <a:srgbClr val="000000"/>
                </a:solidFill>
                <a:effectLst/>
                <a:latin typeface="Roboto Flex"/>
              </a:rPr>
              <a:t>Los</a:t>
            </a:r>
            <a:r>
              <a:rPr kumimoji="0" lang="es-CO" altLang="es-CO" sz="1600" b="1" i="0" u="none" strike="noStrike" cap="none" normalizeH="0" baseline="0">
                <a:ln>
                  <a:noFill/>
                </a:ln>
                <a:solidFill>
                  <a:srgbClr val="000000"/>
                </a:solidFill>
                <a:effectLst/>
                <a:latin typeface="Roboto Flex"/>
              </a:rPr>
              <a:t> Horarios</a:t>
            </a:r>
            <a:r>
              <a:rPr kumimoji="0" lang="es-CO" altLang="es-CO" sz="1600" i="0" u="none" strike="noStrike" cap="none" normalizeH="0" baseline="0">
                <a:ln>
                  <a:noFill/>
                </a:ln>
                <a:solidFill>
                  <a:srgbClr val="000000"/>
                </a:solidFill>
                <a:effectLst/>
                <a:latin typeface="Roboto Flex"/>
              </a:rPr>
              <a:t> que se ofrecen por práctica según el área de conocimiento.</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s-CO" altLang="es-CO" sz="1600" b="0" i="0" u="none" strike="noStrike" cap="none" normalizeH="0" baseline="0">
                <a:ln>
                  <a:noFill/>
                </a:ln>
                <a:solidFill>
                  <a:srgbClr val="000000"/>
                </a:solidFill>
                <a:effectLst/>
                <a:latin typeface="Roboto Flex"/>
              </a:rPr>
              <a:t>Resultado de </a:t>
            </a:r>
            <a:r>
              <a:rPr kumimoji="0" lang="es-CO" altLang="es-CO" sz="1600" b="1" i="0" u="none" strike="noStrike" cap="none" normalizeH="0" baseline="0">
                <a:ln>
                  <a:noFill/>
                </a:ln>
                <a:solidFill>
                  <a:srgbClr val="000000"/>
                </a:solidFill>
                <a:effectLst/>
                <a:latin typeface="Roboto Flex"/>
              </a:rPr>
              <a:t>entrevista</a:t>
            </a:r>
            <a:r>
              <a:rPr kumimoji="0" lang="es-CO" altLang="es-CO" sz="1600" b="0" i="0" u="none" strike="noStrike" cap="none" normalizeH="0" baseline="0">
                <a:ln>
                  <a:noFill/>
                </a:ln>
                <a:solidFill>
                  <a:srgbClr val="000000"/>
                </a:solidFill>
                <a:effectLst/>
                <a:latin typeface="Roboto Flex"/>
              </a:rPr>
              <a:t> practicantes.</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s-CO" altLang="es-CO" sz="1600" b="0" i="0" u="none" strike="noStrike" cap="none" normalizeH="0" baseline="0">
                <a:ln>
                  <a:noFill/>
                </a:ln>
                <a:solidFill>
                  <a:srgbClr val="000000"/>
                </a:solidFill>
                <a:effectLst/>
                <a:latin typeface="Roboto Flex"/>
              </a:rPr>
              <a:t>Las </a:t>
            </a:r>
            <a:r>
              <a:rPr kumimoji="0" lang="es-CO" altLang="es-CO" sz="1600" b="1" i="0" u="none" strike="noStrike" cap="none" normalizeH="0" baseline="0">
                <a:ln>
                  <a:noFill/>
                </a:ln>
                <a:solidFill>
                  <a:srgbClr val="000000"/>
                </a:solidFill>
                <a:effectLst/>
                <a:latin typeface="Roboto Flex"/>
              </a:rPr>
              <a:t>actividades</a:t>
            </a:r>
            <a:r>
              <a:rPr kumimoji="0" lang="es-CO" altLang="es-CO" sz="1600" b="0" i="0" u="none" strike="noStrike" cap="none" normalizeH="0" baseline="0">
                <a:ln>
                  <a:noFill/>
                </a:ln>
                <a:solidFill>
                  <a:srgbClr val="000000"/>
                </a:solidFill>
                <a:effectLst/>
                <a:latin typeface="Roboto Flex"/>
              </a:rPr>
              <a:t> o </a:t>
            </a:r>
            <a:r>
              <a:rPr kumimoji="0" lang="es-CO" altLang="es-CO" sz="1600" b="1" i="0" u="none" strike="noStrike" cap="none" normalizeH="0" baseline="0">
                <a:ln>
                  <a:noFill/>
                </a:ln>
                <a:solidFill>
                  <a:srgbClr val="000000"/>
                </a:solidFill>
                <a:effectLst/>
                <a:latin typeface="Roboto Flex"/>
              </a:rPr>
              <a:t>responsabilidades</a:t>
            </a:r>
            <a:r>
              <a:rPr kumimoji="0" lang="es-CO" altLang="es-CO" sz="1600" b="0" i="0" u="none" strike="noStrike" cap="none" normalizeH="0" baseline="0">
                <a:ln>
                  <a:noFill/>
                </a:ln>
                <a:solidFill>
                  <a:srgbClr val="000000"/>
                </a:solidFill>
                <a:effectLst/>
                <a:latin typeface="Roboto Flex"/>
              </a:rPr>
              <a:t> que se le asignan al practicante (id_responsabilidad, detalles). Se requiere:</a:t>
            </a:r>
          </a:p>
          <a:p>
            <a:pPr marL="0" marR="0" lvl="0" indent="0" algn="l" defTabSz="914400" rtl="0" eaLnBrk="0" fontAlgn="base" latinLnBrk="0" hangingPunct="0">
              <a:lnSpc>
                <a:spcPct val="100000"/>
              </a:lnSpc>
              <a:spcBef>
                <a:spcPct val="0"/>
              </a:spcBef>
              <a:spcAft>
                <a:spcPct val="0"/>
              </a:spcAft>
              <a:buClrTx/>
              <a:buSzTx/>
              <a:tabLst/>
            </a:pPr>
            <a:endParaRPr kumimoji="0" lang="es-CO" altLang="es-CO" sz="1600" b="0" i="0" u="none" strike="noStrike" cap="none" normalizeH="0" baseline="0">
              <a:ln>
                <a:noFill/>
              </a:ln>
              <a:solidFill>
                <a:srgbClr val="666666"/>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600" b="0" i="0" u="none" strike="noStrike" cap="none" normalizeH="0" baseline="0">
                <a:ln>
                  <a:noFill/>
                </a:ln>
                <a:solidFill>
                  <a:srgbClr val="000000"/>
                </a:solidFill>
                <a:effectLst/>
                <a:latin typeface="Roboto Flex"/>
              </a:rPr>
              <a:t>Tener presente: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1600" b="0" i="0" u="none" strike="noStrike" cap="none" normalizeH="0" baseline="0">
                <a:ln>
                  <a:noFill/>
                </a:ln>
                <a:solidFill>
                  <a:srgbClr val="000000"/>
                </a:solidFill>
                <a:effectLst/>
                <a:latin typeface="Roboto Flex"/>
              </a:rPr>
              <a:t>Una institución técnica puede enviar a un área encargada uno o varios practicantes, sin embargo, también, una universidad desde su área encargada puede recibir una o varias hojas de vida de diversos postulados de diversas instituciones técnicas.</a:t>
            </a:r>
          </a:p>
          <a:p>
            <a:pPr marL="0" marR="0" lvl="0" indent="0" algn="l" defTabSz="914400" rtl="0" eaLnBrk="0" fontAlgn="base" latinLnBrk="0" hangingPunct="0">
              <a:lnSpc>
                <a:spcPct val="100000"/>
              </a:lnSpc>
              <a:spcBef>
                <a:spcPct val="0"/>
              </a:spcBef>
              <a:spcAft>
                <a:spcPct val="0"/>
              </a:spcAft>
              <a:buClrTx/>
              <a:buSzTx/>
              <a:tabLst/>
            </a:pPr>
            <a:endParaRPr kumimoji="0" lang="es-CO" altLang="es-CO" sz="1600" b="0" i="0" u="none" strike="noStrike" cap="none" normalizeH="0" baseline="0">
              <a:ln>
                <a:noFill/>
              </a:ln>
              <a:solidFill>
                <a:srgbClr val="000000"/>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1600" b="0" i="0" u="none" strike="noStrike" cap="none" normalizeH="0" baseline="0">
                <a:ln>
                  <a:noFill/>
                </a:ln>
                <a:solidFill>
                  <a:srgbClr val="000000"/>
                </a:solidFill>
                <a:effectLst/>
                <a:latin typeface="Roboto Flex"/>
              </a:rPr>
              <a:t>Un practicante puede estar vinculado laboralmente a una sola universidad, para realizar sus prácticas laborales.</a:t>
            </a:r>
          </a:p>
          <a:p>
            <a:pPr marL="0" marR="0" lvl="0" indent="0" algn="l" defTabSz="914400" rtl="0" eaLnBrk="0" fontAlgn="base" latinLnBrk="0" hangingPunct="0">
              <a:lnSpc>
                <a:spcPct val="100000"/>
              </a:lnSpc>
              <a:spcBef>
                <a:spcPct val="0"/>
              </a:spcBef>
              <a:spcAft>
                <a:spcPct val="0"/>
              </a:spcAft>
              <a:buClrTx/>
              <a:buSzTx/>
              <a:tabLst/>
            </a:pPr>
            <a:endParaRPr kumimoji="0" lang="es-CO" altLang="es-CO" sz="1600" b="0" i="0" u="none" strike="noStrike" cap="none" normalizeH="0" baseline="0">
              <a:ln>
                <a:noFill/>
              </a:ln>
              <a:solidFill>
                <a:srgbClr val="000000"/>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1600" b="0" i="0" u="none" strike="noStrike" cap="none" normalizeH="0" baseline="0">
                <a:ln>
                  <a:noFill/>
                </a:ln>
                <a:solidFill>
                  <a:srgbClr val="000000"/>
                </a:solidFill>
                <a:effectLst/>
                <a:latin typeface="Roboto Flex"/>
              </a:rPr>
              <a:t>A un postulado se le hace una entrevista desde un área responsable, pero esta área puede hacer una entrevista a uno o varios postulados.</a:t>
            </a:r>
          </a:p>
          <a:p>
            <a:pPr marL="0" marR="0" lvl="0" indent="0" algn="l" defTabSz="914400" rtl="0" eaLnBrk="0" fontAlgn="base" latinLnBrk="0" hangingPunct="0">
              <a:lnSpc>
                <a:spcPct val="100000"/>
              </a:lnSpc>
              <a:spcBef>
                <a:spcPct val="0"/>
              </a:spcBef>
              <a:spcAft>
                <a:spcPct val="0"/>
              </a:spcAft>
              <a:buClrTx/>
              <a:buSzTx/>
              <a:tabLst/>
            </a:pPr>
            <a:endParaRPr kumimoji="0" lang="es-CO" altLang="es-CO" sz="1600" b="0" i="0" u="none" strike="noStrike" cap="none" normalizeH="0" baseline="0">
              <a:ln>
                <a:noFill/>
              </a:ln>
              <a:solidFill>
                <a:srgbClr val="000000"/>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1600" b="0" i="0" u="none" strike="noStrike" cap="none" normalizeH="0" baseline="0">
                <a:ln>
                  <a:noFill/>
                </a:ln>
                <a:solidFill>
                  <a:srgbClr val="000000"/>
                </a:solidFill>
                <a:effectLst/>
                <a:latin typeface="Roboto Flex"/>
              </a:rPr>
              <a:t>A un practicante se le pueden asignar una o varias tareas.</a:t>
            </a:r>
            <a:endParaRPr kumimoji="0" lang="es-CO" altLang="es-CO" sz="1600" b="0" i="0" u="none" strike="noStrike" cap="none" normalizeH="0" baseline="0">
              <a:ln>
                <a:noFill/>
              </a:ln>
              <a:solidFill>
                <a:srgbClr val="666666"/>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0795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E1E49-C193-5079-F325-5296C33ED674}"/>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739C3E38-01C5-227F-C44F-DD908692C5C3}"/>
              </a:ext>
            </a:extLst>
          </p:cNvPr>
          <p:cNvSpPr txBox="1"/>
          <p:nvPr/>
        </p:nvSpPr>
        <p:spPr>
          <a:xfrm>
            <a:off x="550604" y="698091"/>
            <a:ext cx="8524570" cy="4739759"/>
          </a:xfrm>
          <a:prstGeom prst="rect">
            <a:avLst/>
          </a:prstGeom>
          <a:noFill/>
        </p:spPr>
        <p:txBody>
          <a:bodyPr wrap="square" rtlCol="0">
            <a:spAutoFit/>
          </a:bodyPr>
          <a:lstStyle/>
          <a:p>
            <a:r>
              <a:rPr lang="es-MX">
                <a:solidFill>
                  <a:srgbClr val="FF0000"/>
                </a:solidFill>
              </a:rPr>
              <a:t>Mostrar los nombres de los practicantes cuyo nombre empiece por A</a:t>
            </a:r>
            <a:endParaRPr lang="es-CO">
              <a:solidFill>
                <a:srgbClr val="FF0000"/>
              </a:solidFill>
            </a:endParaRP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consultar y de qué tabla?</a:t>
            </a:r>
          </a:p>
          <a:p>
            <a:r>
              <a:rPr lang="es-MX" sz="1400"/>
              <a:t>Nombres que comiencen por ( A )</a:t>
            </a:r>
          </a:p>
          <a:p>
            <a:endParaRPr lang="es-MX" sz="1400"/>
          </a:p>
          <a:p>
            <a:r>
              <a:rPr lang="es-CO" sz="1400">
                <a:highlight>
                  <a:srgbClr val="FFFF00"/>
                </a:highlight>
              </a:rPr>
              <a:t>¿Qué tablas se ven afectadas?</a:t>
            </a:r>
          </a:p>
          <a:p>
            <a:r>
              <a:rPr lang="es-CO" sz="1400"/>
              <a:t>Practicantes</a:t>
            </a:r>
          </a:p>
          <a:p>
            <a:endParaRPr lang="es-CO" sz="1400"/>
          </a:p>
          <a:p>
            <a:r>
              <a:rPr lang="es-CO" sz="1400">
                <a:highlight>
                  <a:srgbClr val="FFFF00"/>
                </a:highlight>
              </a:rPr>
              <a:t>Condición</a:t>
            </a:r>
          </a:p>
          <a:p>
            <a:r>
              <a:rPr lang="es-MX" sz="1400"/>
              <a:t>Nombres que comiencen por ( A )</a:t>
            </a:r>
            <a:endParaRPr lang="es-CO" sz="1400"/>
          </a:p>
          <a:p>
            <a:pPr marL="342900" indent="-342900">
              <a:buAutoNum type="arabicPeriod"/>
            </a:pPr>
            <a:endParaRPr lang="es-CO" sz="1400"/>
          </a:p>
          <a:p>
            <a:r>
              <a:rPr lang="es-MX" sz="1400">
                <a:highlight>
                  <a:srgbClr val="FFFF00"/>
                </a:highlight>
              </a:rPr>
              <a:t>¿Como se relacionan las tablas?</a:t>
            </a:r>
          </a:p>
          <a:p>
            <a:r>
              <a:rPr lang="es-MX" sz="1400"/>
              <a:t>N.A</a:t>
            </a:r>
          </a:p>
          <a:p>
            <a:pPr marL="342900" indent="-342900">
              <a:buAutoNum type="arabicPeriod"/>
            </a:pPr>
            <a:endParaRPr lang="es-CO" sz="1400"/>
          </a:p>
          <a:p>
            <a:r>
              <a:rPr lang="es-CO" sz="1400">
                <a:highlight>
                  <a:srgbClr val="FFFF00"/>
                </a:highlight>
              </a:rPr>
              <a:t>Comando para utilizar</a:t>
            </a:r>
            <a:r>
              <a:rPr lang="es-CO" sz="1400"/>
              <a:t>:  </a:t>
            </a:r>
            <a:r>
              <a:rPr lang="es-CO" sz="1400" b="1"/>
              <a:t>select - like</a:t>
            </a:r>
          </a:p>
          <a:p>
            <a:pPr marL="342900" indent="-342900">
              <a:buAutoNum type="arabicPeriod"/>
            </a:pPr>
            <a:endParaRPr lang="es-CO" sz="1400"/>
          </a:p>
          <a:p>
            <a:r>
              <a:rPr lang="es-CO" sz="1400">
                <a:solidFill>
                  <a:srgbClr val="FF0000"/>
                </a:solidFill>
              </a:rPr>
              <a:t>Sintaxis</a:t>
            </a:r>
          </a:p>
          <a:p>
            <a:endParaRPr lang="es-CO" sz="1400">
              <a:solidFill>
                <a:srgbClr val="FF0000"/>
              </a:solidFill>
            </a:endParaRPr>
          </a:p>
          <a:p>
            <a:r>
              <a:rPr lang="en-US" sz="1400"/>
              <a:t> select * from practicantes where nombre like 'a%';</a:t>
            </a:r>
            <a:endParaRPr lang="es-CO" sz="1400"/>
          </a:p>
        </p:txBody>
      </p:sp>
      <p:pic>
        <p:nvPicPr>
          <p:cNvPr id="3" name="Imagen 2">
            <a:extLst>
              <a:ext uri="{FF2B5EF4-FFF2-40B4-BE49-F238E27FC236}">
                <a16:creationId xmlns:a16="http://schemas.microsoft.com/office/drawing/2014/main" id="{7DBA026F-E577-E842-8517-8B3F9D030E2E}"/>
              </a:ext>
            </a:extLst>
          </p:cNvPr>
          <p:cNvPicPr>
            <a:picLocks noChangeAspect="1"/>
          </p:cNvPicPr>
          <p:nvPr/>
        </p:nvPicPr>
        <p:blipFill>
          <a:blip r:embed="rId2"/>
          <a:stretch>
            <a:fillRect/>
          </a:stretch>
        </p:blipFill>
        <p:spPr>
          <a:xfrm>
            <a:off x="550604" y="5616398"/>
            <a:ext cx="7864522" cy="777307"/>
          </a:xfrm>
          <a:prstGeom prst="rect">
            <a:avLst/>
          </a:prstGeom>
        </p:spPr>
      </p:pic>
    </p:spTree>
    <p:extLst>
      <p:ext uri="{BB962C8B-B14F-4D97-AF65-F5344CB8AC3E}">
        <p14:creationId xmlns:p14="http://schemas.microsoft.com/office/powerpoint/2010/main" val="2567855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2A58C-D2D5-876C-27DB-0E0841FCD5AC}"/>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971EA9AF-3F53-583C-4980-60E72D761634}"/>
              </a:ext>
            </a:extLst>
          </p:cNvPr>
          <p:cNvSpPr txBox="1"/>
          <p:nvPr/>
        </p:nvSpPr>
        <p:spPr>
          <a:xfrm>
            <a:off x="442449" y="346999"/>
            <a:ext cx="8524570" cy="6463308"/>
          </a:xfrm>
          <a:prstGeom prst="rect">
            <a:avLst/>
          </a:prstGeom>
          <a:noFill/>
        </p:spPr>
        <p:txBody>
          <a:bodyPr wrap="square" rtlCol="0">
            <a:spAutoFit/>
          </a:bodyPr>
          <a:lstStyle/>
          <a:p>
            <a:r>
              <a:rPr lang="es-CO">
                <a:solidFill>
                  <a:srgbClr val="FF0000"/>
                </a:solidFill>
              </a:rPr>
              <a:t>Visualizar los practicantes con su institución técnica y área de conocimiento</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consultar y de qué tabla?</a:t>
            </a:r>
          </a:p>
          <a:p>
            <a:r>
              <a:rPr lang="es-MX" sz="1400"/>
              <a:t>Practicantes.nombre</a:t>
            </a:r>
          </a:p>
          <a:p>
            <a:r>
              <a:rPr lang="es-MX" sz="1400"/>
              <a:t>institucionTec.nombre</a:t>
            </a:r>
          </a:p>
          <a:p>
            <a:r>
              <a:rPr lang="es-MX" sz="1400"/>
              <a:t>areaConocimiento.detalles</a:t>
            </a:r>
          </a:p>
          <a:p>
            <a:endParaRPr lang="es-MX" sz="1400"/>
          </a:p>
          <a:p>
            <a:r>
              <a:rPr lang="es-CO" sz="1400">
                <a:highlight>
                  <a:srgbClr val="FFFF00"/>
                </a:highlight>
              </a:rPr>
              <a:t>¿Qué tablas se ven afectadas?</a:t>
            </a:r>
          </a:p>
          <a:p>
            <a:r>
              <a:rPr lang="es-CO" sz="1400"/>
              <a:t>Practicantes</a:t>
            </a:r>
          </a:p>
          <a:p>
            <a:r>
              <a:rPr lang="es-CO" sz="1400"/>
              <a:t>InstitucionTec</a:t>
            </a:r>
          </a:p>
          <a:p>
            <a:r>
              <a:rPr lang="es-CO" sz="1400"/>
              <a:t>areaConocimiento</a:t>
            </a:r>
          </a:p>
          <a:p>
            <a:endParaRPr lang="es-CO" sz="1400"/>
          </a:p>
          <a:p>
            <a:r>
              <a:rPr lang="es-CO" sz="1400">
                <a:highlight>
                  <a:srgbClr val="FFFF00"/>
                </a:highlight>
              </a:rPr>
              <a:t>Condición</a:t>
            </a:r>
          </a:p>
          <a:p>
            <a:r>
              <a:rPr lang="es-CO" sz="1400"/>
              <a:t>Ninguna</a:t>
            </a:r>
          </a:p>
          <a:p>
            <a:pPr marL="342900" indent="-342900">
              <a:buAutoNum type="arabicPeriod"/>
            </a:pPr>
            <a:endParaRPr lang="es-CO" sz="1400"/>
          </a:p>
          <a:p>
            <a:r>
              <a:rPr lang="es-MX" sz="1400">
                <a:highlight>
                  <a:srgbClr val="FFFF00"/>
                </a:highlight>
              </a:rPr>
              <a:t>¿Como se relacionan las tablas?</a:t>
            </a:r>
          </a:p>
          <a:p>
            <a:r>
              <a:rPr lang="es-MX" sz="1400"/>
              <a:t>Practicantes.codigoInst1=institucionTec.codigoInst</a:t>
            </a:r>
          </a:p>
          <a:p>
            <a:r>
              <a:rPr lang="es-MX" sz="1400"/>
              <a:t>Practicantes.codigoArea1=areaConocimiento.codigoArea</a:t>
            </a:r>
          </a:p>
          <a:p>
            <a:pPr marL="342900" indent="-342900">
              <a:buAutoNum type="arabicPeriod"/>
            </a:pPr>
            <a:endParaRPr lang="es-CO" sz="1400"/>
          </a:p>
          <a:p>
            <a:r>
              <a:rPr lang="es-CO" sz="1400">
                <a:highlight>
                  <a:srgbClr val="FFFF00"/>
                </a:highlight>
              </a:rPr>
              <a:t>Comando para utilizar</a:t>
            </a:r>
            <a:r>
              <a:rPr lang="es-CO" sz="1400"/>
              <a:t>:  </a:t>
            </a:r>
            <a:r>
              <a:rPr lang="es-CO" sz="1400" b="1"/>
              <a:t>select – inner join</a:t>
            </a:r>
          </a:p>
          <a:p>
            <a:pPr marL="342900" indent="-342900">
              <a:buAutoNum type="arabicPeriod"/>
            </a:pPr>
            <a:endParaRPr lang="es-CO" sz="1400"/>
          </a:p>
          <a:p>
            <a:r>
              <a:rPr lang="es-CO" sz="1400">
                <a:solidFill>
                  <a:srgbClr val="FF0000"/>
                </a:solidFill>
              </a:rPr>
              <a:t>Sintaxis</a:t>
            </a:r>
          </a:p>
          <a:p>
            <a:endParaRPr lang="es-CO" sz="1400">
              <a:solidFill>
                <a:srgbClr val="FF0000"/>
              </a:solidFill>
            </a:endParaRPr>
          </a:p>
          <a:p>
            <a:r>
              <a:rPr lang="es-CO" sz="1400"/>
              <a:t>select practicantes.nombre 'Nombre', institucionTec.nombre 'Institución', areaconocimiento.detalles ' Área ' from practicantes inner join institucionTec on practicantes.codigoInst1=InstitucionTec.codigoInst inner join areaConocimiento on practicantes.codigoArea1=areaConocimiento.codigoArea;</a:t>
            </a:r>
          </a:p>
        </p:txBody>
      </p:sp>
      <p:pic>
        <p:nvPicPr>
          <p:cNvPr id="3" name="Imagen 2">
            <a:extLst>
              <a:ext uri="{FF2B5EF4-FFF2-40B4-BE49-F238E27FC236}">
                <a16:creationId xmlns:a16="http://schemas.microsoft.com/office/drawing/2014/main" id="{0EF1CC3E-F3B3-B2DB-F63D-05CCE75739D8}"/>
              </a:ext>
            </a:extLst>
          </p:cNvPr>
          <p:cNvPicPr>
            <a:picLocks noChangeAspect="1"/>
          </p:cNvPicPr>
          <p:nvPr/>
        </p:nvPicPr>
        <p:blipFill>
          <a:blip r:embed="rId2"/>
          <a:stretch>
            <a:fillRect/>
          </a:stretch>
        </p:blipFill>
        <p:spPr>
          <a:xfrm>
            <a:off x="5075388" y="1460314"/>
            <a:ext cx="6762650" cy="2118339"/>
          </a:xfrm>
          <a:prstGeom prst="rect">
            <a:avLst/>
          </a:prstGeom>
        </p:spPr>
      </p:pic>
    </p:spTree>
    <p:extLst>
      <p:ext uri="{BB962C8B-B14F-4D97-AF65-F5344CB8AC3E}">
        <p14:creationId xmlns:p14="http://schemas.microsoft.com/office/powerpoint/2010/main" val="3750892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67C82DCC-EB1C-436F-11CE-15C56084A263}"/>
              </a:ext>
            </a:extLst>
          </p:cNvPr>
          <p:cNvSpPr txBox="1"/>
          <p:nvPr/>
        </p:nvSpPr>
        <p:spPr>
          <a:xfrm>
            <a:off x="275302" y="679040"/>
            <a:ext cx="9261988" cy="5259644"/>
          </a:xfrm>
          <a:prstGeom prst="rect">
            <a:avLst/>
          </a:prstGeom>
          <a:noFill/>
        </p:spPr>
        <p:txBody>
          <a:bodyPr wrap="square">
            <a:spAutoFit/>
          </a:bodyPr>
          <a:lstStyle/>
          <a:p>
            <a:r>
              <a:rPr lang="es-CO">
                <a:solidFill>
                  <a:srgbClr val="FF0000"/>
                </a:solidFill>
              </a:rPr>
              <a:t>Visualizar las actividades que no tienen asignación</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consultar y de qué tabla?</a:t>
            </a:r>
          </a:p>
          <a:p>
            <a:r>
              <a:rPr lang="es-MX" sz="1400"/>
              <a:t>Actividades.codigoAct</a:t>
            </a:r>
          </a:p>
          <a:p>
            <a:r>
              <a:rPr lang="es-MX" sz="1400"/>
              <a:t>Actividades.detalles</a:t>
            </a:r>
          </a:p>
          <a:p>
            <a:endParaRPr lang="es-MX" sz="1400"/>
          </a:p>
          <a:p>
            <a:r>
              <a:rPr lang="es-CO" sz="1400">
                <a:highlight>
                  <a:srgbClr val="FFFF00"/>
                </a:highlight>
              </a:rPr>
              <a:t>¿Qué tablas se ven afectadas?</a:t>
            </a:r>
            <a:endParaRPr lang="es-CO" sz="1400"/>
          </a:p>
          <a:p>
            <a:r>
              <a:rPr lang="es-CO" sz="1400"/>
              <a:t>Actividades</a:t>
            </a:r>
          </a:p>
          <a:p>
            <a:r>
              <a:rPr lang="es-CO" sz="1400"/>
              <a:t>ActividadesPracticantes</a:t>
            </a:r>
          </a:p>
          <a:p>
            <a:endParaRPr lang="es-CO" sz="1400"/>
          </a:p>
          <a:p>
            <a:r>
              <a:rPr lang="es-CO" sz="1400">
                <a:highlight>
                  <a:srgbClr val="FFFF00"/>
                </a:highlight>
              </a:rPr>
              <a:t>Condición</a:t>
            </a:r>
          </a:p>
          <a:p>
            <a:r>
              <a:rPr lang="es-CO" sz="1400"/>
              <a:t>actividadesPracticantes.codigoAct1 = null</a:t>
            </a:r>
          </a:p>
          <a:p>
            <a:pPr marL="342900" indent="-342900">
              <a:buAutoNum type="arabicPeriod"/>
            </a:pPr>
            <a:endParaRPr lang="es-CO" sz="1400"/>
          </a:p>
          <a:p>
            <a:r>
              <a:rPr lang="es-MX" sz="1400">
                <a:highlight>
                  <a:srgbClr val="FFFF00"/>
                </a:highlight>
              </a:rPr>
              <a:t>¿Como se relacionan las tablas?</a:t>
            </a:r>
          </a:p>
          <a:p>
            <a:r>
              <a:rPr lang="es-CO" sz="1400"/>
              <a:t>actividades.codigoAct=actividadesPracticantes.codigoAct1</a:t>
            </a:r>
          </a:p>
          <a:p>
            <a:pPr marL="342900" indent="-342900">
              <a:buAutoNum type="arabicPeriod"/>
            </a:pPr>
            <a:endParaRPr lang="es-CO" sz="1400"/>
          </a:p>
          <a:p>
            <a:r>
              <a:rPr lang="es-CO" sz="1400">
                <a:highlight>
                  <a:srgbClr val="FFFF00"/>
                </a:highlight>
              </a:rPr>
              <a:t>Comando para utilizar</a:t>
            </a:r>
            <a:r>
              <a:rPr lang="es-CO" sz="1400"/>
              <a:t>:  </a:t>
            </a:r>
            <a:r>
              <a:rPr lang="es-CO" sz="1400" b="1"/>
              <a:t>select – left join</a:t>
            </a:r>
          </a:p>
          <a:p>
            <a:pPr marL="342900" indent="-342900">
              <a:buAutoNum type="arabicPeriod"/>
            </a:pPr>
            <a:endParaRPr lang="es-CO" sz="1400"/>
          </a:p>
          <a:p>
            <a:r>
              <a:rPr lang="es-CO" sz="1400">
                <a:solidFill>
                  <a:srgbClr val="FF0000"/>
                </a:solidFill>
              </a:rPr>
              <a:t>Sintaxis</a:t>
            </a:r>
          </a:p>
          <a:p>
            <a:r>
              <a:rPr lang="es-CO" sz="1400"/>
              <a:t>select actividades.codigoAct, actividades.detalles 'Actividad' from actividades left join actividadesPracticantes on actividades.codigoAct=actividadesPracticantes.codigoAct1 where actividadesPracticantes.codigoAct1  is null;</a:t>
            </a:r>
          </a:p>
        </p:txBody>
      </p:sp>
      <p:pic>
        <p:nvPicPr>
          <p:cNvPr id="9" name="Imagen 8">
            <a:extLst>
              <a:ext uri="{FF2B5EF4-FFF2-40B4-BE49-F238E27FC236}">
                <a16:creationId xmlns:a16="http://schemas.microsoft.com/office/drawing/2014/main" id="{BC695D1A-E9E2-84C6-AC74-8892C6CA9D8C}"/>
              </a:ext>
            </a:extLst>
          </p:cNvPr>
          <p:cNvPicPr>
            <a:picLocks noChangeAspect="1"/>
          </p:cNvPicPr>
          <p:nvPr/>
        </p:nvPicPr>
        <p:blipFill>
          <a:blip r:embed="rId2"/>
          <a:stretch>
            <a:fillRect/>
          </a:stretch>
        </p:blipFill>
        <p:spPr>
          <a:xfrm>
            <a:off x="6785033" y="1531695"/>
            <a:ext cx="4816257" cy="1120237"/>
          </a:xfrm>
          <a:prstGeom prst="rect">
            <a:avLst/>
          </a:prstGeom>
        </p:spPr>
      </p:pic>
    </p:spTree>
    <p:extLst>
      <p:ext uri="{BB962C8B-B14F-4D97-AF65-F5344CB8AC3E}">
        <p14:creationId xmlns:p14="http://schemas.microsoft.com/office/powerpoint/2010/main" val="3362890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26592-81CD-7C1C-A41F-300288682A53}"/>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33D3A0E2-DBAB-49E8-6D9D-7BD6061C0FE2}"/>
              </a:ext>
            </a:extLst>
          </p:cNvPr>
          <p:cNvSpPr txBox="1"/>
          <p:nvPr/>
        </p:nvSpPr>
        <p:spPr>
          <a:xfrm>
            <a:off x="275302" y="679040"/>
            <a:ext cx="9261988" cy="5170646"/>
          </a:xfrm>
          <a:prstGeom prst="rect">
            <a:avLst/>
          </a:prstGeom>
          <a:noFill/>
        </p:spPr>
        <p:txBody>
          <a:bodyPr wrap="square">
            <a:spAutoFit/>
          </a:bodyPr>
          <a:lstStyle/>
          <a:p>
            <a:r>
              <a:rPr lang="es-CO">
                <a:solidFill>
                  <a:srgbClr val="FF0000"/>
                </a:solidFill>
              </a:rPr>
              <a:t>Visualizar las actividades que tienen al menos una asignación</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consultar y de qué tabla?</a:t>
            </a:r>
          </a:p>
          <a:p>
            <a:r>
              <a:rPr lang="es-MX" sz="1400"/>
              <a:t>Actividades.codigoAct</a:t>
            </a:r>
          </a:p>
          <a:p>
            <a:r>
              <a:rPr lang="es-MX" sz="1400"/>
              <a:t>Actividades.detalles</a:t>
            </a:r>
          </a:p>
          <a:p>
            <a:endParaRPr lang="es-MX" sz="1400"/>
          </a:p>
          <a:p>
            <a:r>
              <a:rPr lang="es-CO" sz="1400">
                <a:highlight>
                  <a:srgbClr val="FFFF00"/>
                </a:highlight>
              </a:rPr>
              <a:t>¿Qué tablas se ven afectadas?</a:t>
            </a:r>
            <a:endParaRPr lang="es-CO" sz="1400"/>
          </a:p>
          <a:p>
            <a:r>
              <a:rPr lang="es-CO" sz="1400"/>
              <a:t>Actividades</a:t>
            </a:r>
          </a:p>
          <a:p>
            <a:r>
              <a:rPr lang="es-CO" sz="1400"/>
              <a:t>ActividadesPracticantes</a:t>
            </a:r>
          </a:p>
          <a:p>
            <a:endParaRPr lang="es-CO" sz="1400"/>
          </a:p>
          <a:p>
            <a:r>
              <a:rPr lang="es-CO" sz="1400">
                <a:highlight>
                  <a:srgbClr val="FFFF00"/>
                </a:highlight>
              </a:rPr>
              <a:t>Condición</a:t>
            </a:r>
          </a:p>
          <a:p>
            <a:r>
              <a:rPr lang="es-CO" sz="1400"/>
              <a:t>Ninguna</a:t>
            </a:r>
          </a:p>
          <a:p>
            <a:pPr marL="342900" indent="-342900">
              <a:buAutoNum type="arabicPeriod"/>
            </a:pPr>
            <a:endParaRPr lang="es-CO" sz="1400"/>
          </a:p>
          <a:p>
            <a:r>
              <a:rPr lang="es-MX" sz="1400">
                <a:highlight>
                  <a:srgbClr val="FFFF00"/>
                </a:highlight>
              </a:rPr>
              <a:t>¿Como se relacionan las tablas?</a:t>
            </a:r>
          </a:p>
          <a:p>
            <a:r>
              <a:rPr lang="es-CO" sz="1400"/>
              <a:t>actividades.codigoAct=actividadesPracticantes.codigoAct1</a:t>
            </a:r>
          </a:p>
          <a:p>
            <a:pPr marL="342900" indent="-342900">
              <a:buAutoNum type="arabicPeriod"/>
            </a:pPr>
            <a:endParaRPr lang="es-CO" sz="1400"/>
          </a:p>
          <a:p>
            <a:r>
              <a:rPr lang="es-CO" sz="1400">
                <a:highlight>
                  <a:srgbClr val="FFFF00"/>
                </a:highlight>
              </a:rPr>
              <a:t>Comando para utilizar</a:t>
            </a:r>
            <a:r>
              <a:rPr lang="es-CO" sz="1400"/>
              <a:t>:  </a:t>
            </a:r>
            <a:r>
              <a:rPr lang="es-CO" sz="1400" b="1"/>
              <a:t>select – right join</a:t>
            </a:r>
          </a:p>
          <a:p>
            <a:pPr marL="342900" indent="-342900">
              <a:buAutoNum type="arabicPeriod"/>
            </a:pPr>
            <a:endParaRPr lang="es-CO" sz="1400"/>
          </a:p>
          <a:p>
            <a:r>
              <a:rPr lang="es-CO" sz="1400">
                <a:solidFill>
                  <a:srgbClr val="FF0000"/>
                </a:solidFill>
              </a:rPr>
              <a:t>Sintaxis</a:t>
            </a:r>
          </a:p>
          <a:p>
            <a:r>
              <a:rPr lang="es-CO" sz="1400">
                <a:solidFill>
                  <a:srgbClr val="FF0000"/>
                </a:solidFill>
              </a:rPr>
              <a:t> </a:t>
            </a:r>
            <a:r>
              <a:rPr lang="es-CO" sz="1400"/>
              <a:t>select actividades.codigoAct, actividades.detalles 'Actividad' from actividades right join actividadesPracticantes on actividades.codigoAct=actividadesPracticantes.codigoAct1;</a:t>
            </a:r>
          </a:p>
        </p:txBody>
      </p:sp>
      <p:pic>
        <p:nvPicPr>
          <p:cNvPr id="3" name="Imagen 2">
            <a:extLst>
              <a:ext uri="{FF2B5EF4-FFF2-40B4-BE49-F238E27FC236}">
                <a16:creationId xmlns:a16="http://schemas.microsoft.com/office/drawing/2014/main" id="{6BAA06C5-6FAB-B6E7-9601-F223E568AD62}"/>
              </a:ext>
            </a:extLst>
          </p:cNvPr>
          <p:cNvPicPr>
            <a:picLocks noChangeAspect="1"/>
          </p:cNvPicPr>
          <p:nvPr/>
        </p:nvPicPr>
        <p:blipFill>
          <a:blip r:embed="rId2"/>
          <a:stretch>
            <a:fillRect/>
          </a:stretch>
        </p:blipFill>
        <p:spPr>
          <a:xfrm>
            <a:off x="5728670" y="1368700"/>
            <a:ext cx="6080359" cy="2809794"/>
          </a:xfrm>
          <a:prstGeom prst="rect">
            <a:avLst/>
          </a:prstGeom>
        </p:spPr>
      </p:pic>
    </p:spTree>
    <p:extLst>
      <p:ext uri="{BB962C8B-B14F-4D97-AF65-F5344CB8AC3E}">
        <p14:creationId xmlns:p14="http://schemas.microsoft.com/office/powerpoint/2010/main" val="313860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48C59-48C2-1886-895D-2A57E5DFD90C}"/>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CF4EDBAB-15CD-8265-3CA7-0327C1247974}"/>
              </a:ext>
            </a:extLst>
          </p:cNvPr>
          <p:cNvSpPr txBox="1"/>
          <p:nvPr/>
        </p:nvSpPr>
        <p:spPr>
          <a:xfrm>
            <a:off x="324461" y="317503"/>
            <a:ext cx="11513577" cy="6463308"/>
          </a:xfrm>
          <a:prstGeom prst="rect">
            <a:avLst/>
          </a:prstGeom>
          <a:noFill/>
        </p:spPr>
        <p:txBody>
          <a:bodyPr wrap="square" rtlCol="0">
            <a:spAutoFit/>
          </a:bodyPr>
          <a:lstStyle/>
          <a:p>
            <a:r>
              <a:rPr lang="es-CO">
                <a:solidFill>
                  <a:srgbClr val="FF0000"/>
                </a:solidFill>
              </a:rPr>
              <a:t>Visualizar los practicantes con sus respectivas actividades</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consultar y de qué tabla?</a:t>
            </a:r>
          </a:p>
          <a:p>
            <a:r>
              <a:rPr lang="es-MX" sz="1400"/>
              <a:t>Practicantes.codigoPract</a:t>
            </a:r>
          </a:p>
          <a:p>
            <a:r>
              <a:rPr lang="es-MX" sz="1400"/>
              <a:t>Practicantes.nombre</a:t>
            </a:r>
          </a:p>
          <a:p>
            <a:r>
              <a:rPr lang="es-MX" sz="1400"/>
              <a:t>Actividades.detalles</a:t>
            </a:r>
          </a:p>
          <a:p>
            <a:endParaRPr lang="es-MX" sz="1400"/>
          </a:p>
          <a:p>
            <a:r>
              <a:rPr lang="es-CO" sz="1400">
                <a:highlight>
                  <a:srgbClr val="FFFF00"/>
                </a:highlight>
              </a:rPr>
              <a:t>¿Qué tablas se ven afectadas?</a:t>
            </a:r>
          </a:p>
          <a:p>
            <a:r>
              <a:rPr lang="es-CO" sz="1400"/>
              <a:t>Practicantes</a:t>
            </a:r>
          </a:p>
          <a:p>
            <a:r>
              <a:rPr lang="es-CO" sz="1400"/>
              <a:t>Actividades</a:t>
            </a:r>
          </a:p>
          <a:p>
            <a:r>
              <a:rPr lang="es-CO" sz="1400"/>
              <a:t>ActividadesPracticantes</a:t>
            </a:r>
          </a:p>
          <a:p>
            <a:endParaRPr lang="es-CO" sz="1400"/>
          </a:p>
          <a:p>
            <a:r>
              <a:rPr lang="es-CO" sz="1400">
                <a:highlight>
                  <a:srgbClr val="FFFF00"/>
                </a:highlight>
              </a:rPr>
              <a:t>Condición</a:t>
            </a:r>
          </a:p>
          <a:p>
            <a:r>
              <a:rPr lang="es-CO" sz="1400"/>
              <a:t>Ninguna</a:t>
            </a:r>
          </a:p>
          <a:p>
            <a:pPr marL="342900" indent="-342900">
              <a:buAutoNum type="arabicPeriod"/>
            </a:pPr>
            <a:endParaRPr lang="es-CO" sz="1400"/>
          </a:p>
          <a:p>
            <a:r>
              <a:rPr lang="es-MX" sz="1400">
                <a:highlight>
                  <a:srgbClr val="FFFF00"/>
                </a:highlight>
              </a:rPr>
              <a:t>¿Como se relacionan las tablas?</a:t>
            </a:r>
          </a:p>
          <a:p>
            <a:r>
              <a:rPr lang="es-CO" sz="1400"/>
              <a:t>practicantes.codigoPract=actividadesPracticantes.codigoPract1</a:t>
            </a:r>
            <a:endParaRPr lang="es-MX" sz="1400">
              <a:highlight>
                <a:srgbClr val="FFFF00"/>
              </a:highlight>
            </a:endParaRPr>
          </a:p>
          <a:p>
            <a:r>
              <a:rPr lang="es-CO" sz="1400"/>
              <a:t>actividadesPracticantes.codigoAct1=actividades.codigoAct</a:t>
            </a:r>
            <a:endParaRPr lang="es-MX" sz="1400">
              <a:highlight>
                <a:srgbClr val="FFFF00"/>
              </a:highlight>
            </a:endParaRPr>
          </a:p>
          <a:p>
            <a:endParaRPr lang="es-CO" sz="1400"/>
          </a:p>
          <a:p>
            <a:r>
              <a:rPr lang="es-CO" sz="1400">
                <a:highlight>
                  <a:srgbClr val="FFFF00"/>
                </a:highlight>
              </a:rPr>
              <a:t>Comando para utilizar</a:t>
            </a:r>
            <a:r>
              <a:rPr lang="es-CO" sz="1400"/>
              <a:t>:  </a:t>
            </a:r>
            <a:r>
              <a:rPr lang="es-CO" sz="1400" b="1"/>
              <a:t>select – inner join</a:t>
            </a:r>
          </a:p>
          <a:p>
            <a:pPr marL="342900" indent="-342900">
              <a:buAutoNum type="arabicPeriod"/>
            </a:pPr>
            <a:endParaRPr lang="es-CO" sz="1400"/>
          </a:p>
          <a:p>
            <a:r>
              <a:rPr lang="es-CO" sz="1400">
                <a:solidFill>
                  <a:srgbClr val="FF0000"/>
                </a:solidFill>
              </a:rPr>
              <a:t>Sintaxis</a:t>
            </a:r>
          </a:p>
          <a:p>
            <a:r>
              <a:rPr lang="es-CO" sz="1400"/>
              <a:t>select practicantes.codigoPract, practicantes.nombre 'Nombre' , actividades.detalles 'Actividad' from practicantes inner join actividadesPracticantes on practicantes.codigoPract=actividadesPracticantes.codigoPract1 inner join actividades on actividadesPracticantes.codigoAct1=actividades.codigoAct;</a:t>
            </a:r>
          </a:p>
          <a:p>
            <a:endParaRPr lang="es-CO" sz="1400">
              <a:solidFill>
                <a:srgbClr val="FF0000"/>
              </a:solidFill>
            </a:endParaRPr>
          </a:p>
          <a:p>
            <a:endParaRPr lang="es-CO" sz="1400">
              <a:solidFill>
                <a:srgbClr val="FF0000"/>
              </a:solidFill>
            </a:endParaRPr>
          </a:p>
        </p:txBody>
      </p:sp>
      <p:pic>
        <p:nvPicPr>
          <p:cNvPr id="4" name="Imagen 3">
            <a:extLst>
              <a:ext uri="{FF2B5EF4-FFF2-40B4-BE49-F238E27FC236}">
                <a16:creationId xmlns:a16="http://schemas.microsoft.com/office/drawing/2014/main" id="{75FC6478-CD68-23C7-E490-6C6B2E497C6A}"/>
              </a:ext>
            </a:extLst>
          </p:cNvPr>
          <p:cNvPicPr>
            <a:picLocks noChangeAspect="1"/>
          </p:cNvPicPr>
          <p:nvPr/>
        </p:nvPicPr>
        <p:blipFill>
          <a:blip r:embed="rId2"/>
          <a:stretch>
            <a:fillRect/>
          </a:stretch>
        </p:blipFill>
        <p:spPr>
          <a:xfrm>
            <a:off x="4239258" y="1324178"/>
            <a:ext cx="7628281" cy="2400508"/>
          </a:xfrm>
          <a:prstGeom prst="rect">
            <a:avLst/>
          </a:prstGeom>
        </p:spPr>
      </p:pic>
    </p:spTree>
    <p:extLst>
      <p:ext uri="{BB962C8B-B14F-4D97-AF65-F5344CB8AC3E}">
        <p14:creationId xmlns:p14="http://schemas.microsoft.com/office/powerpoint/2010/main" val="4004120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B7385-6129-E192-2673-6DD345AAC1CE}"/>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2738E634-BF74-5052-775D-FF001DD97B8C}"/>
              </a:ext>
            </a:extLst>
          </p:cNvPr>
          <p:cNvSpPr txBox="1"/>
          <p:nvPr/>
        </p:nvSpPr>
        <p:spPr>
          <a:xfrm>
            <a:off x="619430" y="511278"/>
            <a:ext cx="8524570" cy="4308872"/>
          </a:xfrm>
          <a:prstGeom prst="rect">
            <a:avLst/>
          </a:prstGeom>
          <a:noFill/>
        </p:spPr>
        <p:txBody>
          <a:bodyPr wrap="square" rtlCol="0">
            <a:spAutoFit/>
          </a:bodyPr>
          <a:lstStyle/>
          <a:p>
            <a:r>
              <a:rPr lang="es-CO">
                <a:solidFill>
                  <a:srgbClr val="FF0000"/>
                </a:solidFill>
              </a:rPr>
              <a:t>Visualiza la cantidad de practicantes por área</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calcular?</a:t>
            </a:r>
          </a:p>
          <a:p>
            <a:r>
              <a:rPr lang="es-MX" sz="1400"/>
              <a:t>Cantidad de practicantes por área</a:t>
            </a:r>
          </a:p>
          <a:p>
            <a:endParaRPr lang="es-MX" sz="1400"/>
          </a:p>
          <a:p>
            <a:r>
              <a:rPr lang="es-MX" sz="1400" b="0" i="0">
                <a:solidFill>
                  <a:srgbClr val="000000"/>
                </a:solidFill>
                <a:effectLst/>
                <a:highlight>
                  <a:srgbClr val="FFFF00"/>
                </a:highlight>
                <a:latin typeface="Roboto Flex"/>
              </a:rPr>
              <a:t>Campo en el que se aplica la función</a:t>
            </a:r>
            <a:endParaRPr lang="es-CO" sz="1400">
              <a:highlight>
                <a:srgbClr val="FFFF00"/>
              </a:highlight>
            </a:endParaRPr>
          </a:p>
          <a:p>
            <a:r>
              <a:rPr lang="es-CO" sz="1400"/>
              <a:t>CodigoArea</a:t>
            </a:r>
          </a:p>
          <a:p>
            <a:endParaRPr lang="es-CO" sz="1400"/>
          </a:p>
          <a:p>
            <a:r>
              <a:rPr lang="es-MX" sz="1400" b="0" i="0">
                <a:solidFill>
                  <a:srgbClr val="000000"/>
                </a:solidFill>
                <a:effectLst/>
                <a:highlight>
                  <a:srgbClr val="FFFF00"/>
                </a:highlight>
                <a:latin typeface="Roboto Flex"/>
              </a:rPr>
              <a:t>Campo por el cuál va a agrupar</a:t>
            </a:r>
          </a:p>
          <a:p>
            <a:r>
              <a:rPr lang="es-MX" sz="1400">
                <a:solidFill>
                  <a:srgbClr val="000000"/>
                </a:solidFill>
                <a:latin typeface="Roboto Flex"/>
              </a:rPr>
              <a:t>CodigoArea</a:t>
            </a:r>
            <a:endParaRPr lang="es-MX" sz="1400" b="0" i="0">
              <a:solidFill>
                <a:srgbClr val="000000"/>
              </a:solidFill>
              <a:effectLst/>
              <a:latin typeface="Roboto Flex"/>
            </a:endParaRPr>
          </a:p>
          <a:p>
            <a:endParaRPr lang="es-CO" sz="1400">
              <a:highlight>
                <a:srgbClr val="FFFF00"/>
              </a:highlight>
            </a:endParaRPr>
          </a:p>
          <a:p>
            <a:r>
              <a:rPr lang="es-CO" sz="1400">
                <a:highlight>
                  <a:srgbClr val="FFFF00"/>
                </a:highlight>
              </a:rPr>
              <a:t>Comando para utilizar</a:t>
            </a:r>
            <a:r>
              <a:rPr lang="es-CO" sz="1400"/>
              <a:t>:  </a:t>
            </a:r>
            <a:r>
              <a:rPr lang="es-CO" sz="1400" b="1"/>
              <a:t>group by- select - Count</a:t>
            </a:r>
          </a:p>
          <a:p>
            <a:pPr marL="342900" indent="-342900">
              <a:buAutoNum type="arabicPeriod"/>
            </a:pPr>
            <a:endParaRPr lang="es-CO" sz="1400"/>
          </a:p>
          <a:p>
            <a:r>
              <a:rPr lang="es-CO" sz="1400">
                <a:solidFill>
                  <a:srgbClr val="FF0000"/>
                </a:solidFill>
              </a:rPr>
              <a:t>Sintaxis</a:t>
            </a:r>
          </a:p>
          <a:p>
            <a:endParaRPr lang="es-CO" sz="1400">
              <a:solidFill>
                <a:srgbClr val="FF0000"/>
              </a:solidFill>
            </a:endParaRPr>
          </a:p>
          <a:p>
            <a:r>
              <a:rPr lang="en-US" sz="1400"/>
              <a:t>select codigoArea1, count(codigoArea1) as 'Cantidad de practicantes' from practicantes group by codigoArea1;</a:t>
            </a:r>
            <a:endParaRPr lang="es-CO" sz="1400"/>
          </a:p>
        </p:txBody>
      </p:sp>
      <p:pic>
        <p:nvPicPr>
          <p:cNvPr id="3" name="Imagen 2">
            <a:extLst>
              <a:ext uri="{FF2B5EF4-FFF2-40B4-BE49-F238E27FC236}">
                <a16:creationId xmlns:a16="http://schemas.microsoft.com/office/drawing/2014/main" id="{B98650BC-E4E3-A064-CDD8-BEC010A5BB8B}"/>
              </a:ext>
            </a:extLst>
          </p:cNvPr>
          <p:cNvPicPr>
            <a:picLocks noChangeAspect="1"/>
          </p:cNvPicPr>
          <p:nvPr/>
        </p:nvPicPr>
        <p:blipFill>
          <a:blip r:embed="rId2"/>
          <a:stretch>
            <a:fillRect/>
          </a:stretch>
        </p:blipFill>
        <p:spPr>
          <a:xfrm>
            <a:off x="2793993" y="4820150"/>
            <a:ext cx="4732223" cy="1592934"/>
          </a:xfrm>
          <a:prstGeom prst="rect">
            <a:avLst/>
          </a:prstGeom>
        </p:spPr>
      </p:pic>
    </p:spTree>
    <p:extLst>
      <p:ext uri="{BB962C8B-B14F-4D97-AF65-F5344CB8AC3E}">
        <p14:creationId xmlns:p14="http://schemas.microsoft.com/office/powerpoint/2010/main" val="3476270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6ACD2-CE56-012C-4F7D-243719794AC2}"/>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CFB8E31A-5CFE-5254-C62B-E6C51F43A4BA}"/>
              </a:ext>
            </a:extLst>
          </p:cNvPr>
          <p:cNvSpPr txBox="1"/>
          <p:nvPr/>
        </p:nvSpPr>
        <p:spPr>
          <a:xfrm>
            <a:off x="350286" y="0"/>
            <a:ext cx="11615572" cy="6463308"/>
          </a:xfrm>
          <a:prstGeom prst="rect">
            <a:avLst/>
          </a:prstGeom>
          <a:noFill/>
        </p:spPr>
        <p:txBody>
          <a:bodyPr wrap="square" rtlCol="0">
            <a:spAutoFit/>
          </a:bodyPr>
          <a:lstStyle/>
          <a:p>
            <a:r>
              <a:rPr lang="es-CO">
                <a:solidFill>
                  <a:srgbClr val="FF0000"/>
                </a:solidFill>
              </a:rPr>
              <a:t>Visualiza la cantidad de practicantes por institución y el nombre de la institución empleando subconsultas. </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calcular y de qué tabla?</a:t>
            </a:r>
          </a:p>
          <a:p>
            <a:r>
              <a:rPr lang="es-MX" sz="1400"/>
              <a:t>InsitucionTec.nombre</a:t>
            </a:r>
          </a:p>
          <a:p>
            <a:r>
              <a:rPr lang="es-MX" sz="1400"/>
              <a:t>Cantidad de practicantes por institución</a:t>
            </a:r>
          </a:p>
          <a:p>
            <a:endParaRPr lang="es-MX" sz="1400"/>
          </a:p>
          <a:p>
            <a:r>
              <a:rPr lang="es-MX" sz="1400">
                <a:highlight>
                  <a:srgbClr val="FFFF00"/>
                </a:highlight>
              </a:rPr>
              <a:t>¿Qué tablas se ven afectadas?</a:t>
            </a:r>
          </a:p>
          <a:p>
            <a:r>
              <a:rPr lang="es-MX" sz="1400"/>
              <a:t>Practicantes</a:t>
            </a:r>
          </a:p>
          <a:p>
            <a:r>
              <a:rPr lang="es-MX" sz="1400"/>
              <a:t>InstitucionTec</a:t>
            </a:r>
          </a:p>
          <a:p>
            <a:endParaRPr lang="es-MX" sz="1400"/>
          </a:p>
          <a:p>
            <a:r>
              <a:rPr lang="es-MX" sz="1400">
                <a:highlight>
                  <a:srgbClr val="FFFF00"/>
                </a:highlight>
              </a:rPr>
              <a:t>Condición </a:t>
            </a:r>
          </a:p>
          <a:p>
            <a:r>
              <a:rPr lang="es-MX" sz="1400"/>
              <a:t>Ninguna</a:t>
            </a:r>
          </a:p>
          <a:p>
            <a:endParaRPr lang="es-MX" sz="1400"/>
          </a:p>
          <a:p>
            <a:r>
              <a:rPr lang="es-MX" sz="1400">
                <a:highlight>
                  <a:srgbClr val="FFFF00"/>
                </a:highlight>
              </a:rPr>
              <a:t>Como se relacionan las tablas?</a:t>
            </a:r>
          </a:p>
          <a:p>
            <a:r>
              <a:rPr lang="es-CO" sz="1400"/>
              <a:t>institucionTec.CodigoInst = cont.CodigoInst1;</a:t>
            </a:r>
            <a:endParaRPr lang="es-MX" sz="1400"/>
          </a:p>
          <a:p>
            <a:endParaRPr lang="es-MX" sz="1400"/>
          </a:p>
          <a:p>
            <a:r>
              <a:rPr lang="es-MX" sz="1400" b="0" i="0">
                <a:solidFill>
                  <a:srgbClr val="000000"/>
                </a:solidFill>
                <a:effectLst/>
                <a:highlight>
                  <a:srgbClr val="FFFF00"/>
                </a:highlight>
                <a:latin typeface="Roboto Flex"/>
              </a:rPr>
              <a:t>Campo en el que se aplica la función</a:t>
            </a:r>
          </a:p>
          <a:p>
            <a:r>
              <a:rPr lang="es-MX" sz="1400">
                <a:solidFill>
                  <a:srgbClr val="000000"/>
                </a:solidFill>
                <a:latin typeface="Roboto Flex"/>
              </a:rPr>
              <a:t>CodigoInst1</a:t>
            </a:r>
            <a:endParaRPr lang="es-CO" sz="1400"/>
          </a:p>
          <a:p>
            <a:endParaRPr lang="es-CO" sz="1400"/>
          </a:p>
          <a:p>
            <a:r>
              <a:rPr lang="es-MX" sz="1400" b="0" i="0">
                <a:solidFill>
                  <a:srgbClr val="000000"/>
                </a:solidFill>
                <a:effectLst/>
                <a:highlight>
                  <a:srgbClr val="FFFF00"/>
                </a:highlight>
                <a:latin typeface="Roboto Flex"/>
              </a:rPr>
              <a:t>Campo por el cuál va a agrupar</a:t>
            </a:r>
          </a:p>
          <a:p>
            <a:r>
              <a:rPr lang="es-MX" sz="1400">
                <a:solidFill>
                  <a:srgbClr val="000000"/>
                </a:solidFill>
                <a:latin typeface="Roboto Flex"/>
              </a:rPr>
              <a:t>CodigoInst1</a:t>
            </a:r>
            <a:endParaRPr lang="es-MX" sz="1400" b="0" i="0">
              <a:solidFill>
                <a:srgbClr val="000000"/>
              </a:solidFill>
              <a:effectLst/>
              <a:latin typeface="Roboto Flex"/>
            </a:endParaRPr>
          </a:p>
          <a:p>
            <a:endParaRPr lang="es-CO" sz="1400">
              <a:highlight>
                <a:srgbClr val="FFFF00"/>
              </a:highlight>
            </a:endParaRPr>
          </a:p>
          <a:p>
            <a:r>
              <a:rPr lang="es-CO" sz="1400">
                <a:highlight>
                  <a:srgbClr val="FFFF00"/>
                </a:highlight>
              </a:rPr>
              <a:t>Comando para utilizar</a:t>
            </a:r>
            <a:r>
              <a:rPr lang="es-CO" sz="1400"/>
              <a:t>:  </a:t>
            </a:r>
            <a:r>
              <a:rPr lang="es-CO" sz="1400" b="1"/>
              <a:t>group by- select – Count - join</a:t>
            </a:r>
          </a:p>
          <a:p>
            <a:pPr marL="342900" indent="-342900">
              <a:buAutoNum type="arabicPeriod"/>
            </a:pPr>
            <a:endParaRPr lang="es-CO" sz="1400"/>
          </a:p>
          <a:p>
            <a:r>
              <a:rPr lang="es-CO" sz="1400">
                <a:solidFill>
                  <a:srgbClr val="FF0000"/>
                </a:solidFill>
              </a:rPr>
              <a:t>Sintaxis</a:t>
            </a:r>
          </a:p>
          <a:p>
            <a:r>
              <a:rPr lang="es-CO" sz="1400"/>
              <a:t>Select institucionTec.nombre, cont.CantidadDePracticantes FROM ( select CodigoInst1, count(CodigoInst1) as CantidadDePracticantes from practicantes group by CodigoInst1) as cont join institucionTec on institucionTec.CodigoInst = cont.CodigoInst1;</a:t>
            </a:r>
          </a:p>
        </p:txBody>
      </p:sp>
      <p:pic>
        <p:nvPicPr>
          <p:cNvPr id="5" name="Imagen 4">
            <a:extLst>
              <a:ext uri="{FF2B5EF4-FFF2-40B4-BE49-F238E27FC236}">
                <a16:creationId xmlns:a16="http://schemas.microsoft.com/office/drawing/2014/main" id="{EB55E02C-49DD-11BA-4C90-829632613A74}"/>
              </a:ext>
            </a:extLst>
          </p:cNvPr>
          <p:cNvPicPr>
            <a:picLocks noChangeAspect="1"/>
          </p:cNvPicPr>
          <p:nvPr/>
        </p:nvPicPr>
        <p:blipFill>
          <a:blip r:embed="rId2"/>
          <a:stretch>
            <a:fillRect/>
          </a:stretch>
        </p:blipFill>
        <p:spPr>
          <a:xfrm>
            <a:off x="6177142" y="1622903"/>
            <a:ext cx="5395428" cy="1806097"/>
          </a:xfrm>
          <a:prstGeom prst="rect">
            <a:avLst/>
          </a:prstGeom>
        </p:spPr>
      </p:pic>
    </p:spTree>
    <p:extLst>
      <p:ext uri="{BB962C8B-B14F-4D97-AF65-F5344CB8AC3E}">
        <p14:creationId xmlns:p14="http://schemas.microsoft.com/office/powerpoint/2010/main" val="416305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D7DECB6-7328-65C2-284E-33FBBE5221C5}"/>
              </a:ext>
            </a:extLst>
          </p:cNvPr>
          <p:cNvSpPr txBox="1"/>
          <p:nvPr/>
        </p:nvSpPr>
        <p:spPr>
          <a:xfrm>
            <a:off x="360118" y="186813"/>
            <a:ext cx="11615572" cy="5386090"/>
          </a:xfrm>
          <a:prstGeom prst="rect">
            <a:avLst/>
          </a:prstGeom>
          <a:noFill/>
        </p:spPr>
        <p:txBody>
          <a:bodyPr wrap="square" rtlCol="0">
            <a:spAutoFit/>
          </a:bodyPr>
          <a:lstStyle/>
          <a:p>
            <a:r>
              <a:rPr lang="es-CO">
                <a:solidFill>
                  <a:srgbClr val="FF0000"/>
                </a:solidFill>
              </a:rPr>
              <a:t>Eliminar los practicantes los cuáles tengan asignadas las actividades entre 1 y 5.</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eliminar y de qué tabla?</a:t>
            </a:r>
          </a:p>
          <a:p>
            <a:r>
              <a:rPr lang="es-MX" sz="1400"/>
              <a:t>practicantes</a:t>
            </a:r>
          </a:p>
          <a:p>
            <a:r>
              <a:rPr lang="es-MX" sz="1400"/>
              <a:t>codigoAct ( 1 a 5 )</a:t>
            </a:r>
          </a:p>
          <a:p>
            <a:endParaRPr lang="es-MX" sz="1400"/>
          </a:p>
          <a:p>
            <a:r>
              <a:rPr lang="es-MX" sz="1400">
                <a:highlight>
                  <a:srgbClr val="FFFF00"/>
                </a:highlight>
              </a:rPr>
              <a:t>¿Qué tablas se ven afectadas?</a:t>
            </a:r>
          </a:p>
          <a:p>
            <a:r>
              <a:rPr lang="es-MX" sz="1400"/>
              <a:t>Practicantes</a:t>
            </a:r>
          </a:p>
          <a:p>
            <a:r>
              <a:rPr lang="es-MX" sz="1400"/>
              <a:t>InstitucionTec</a:t>
            </a:r>
          </a:p>
          <a:p>
            <a:endParaRPr lang="es-MX" sz="1400"/>
          </a:p>
          <a:p>
            <a:r>
              <a:rPr lang="es-MX" sz="1400">
                <a:highlight>
                  <a:srgbClr val="FFFF00"/>
                </a:highlight>
              </a:rPr>
              <a:t>Condición </a:t>
            </a:r>
          </a:p>
          <a:p>
            <a:r>
              <a:rPr lang="es-MX" sz="1400"/>
              <a:t>ActividadesPracticantes.codigoAct1 between( 1 and 5)</a:t>
            </a:r>
          </a:p>
          <a:p>
            <a:endParaRPr lang="es-MX" sz="1400"/>
          </a:p>
          <a:p>
            <a:r>
              <a:rPr lang="es-MX" sz="1400">
                <a:highlight>
                  <a:srgbClr val="FFFF00"/>
                </a:highlight>
              </a:rPr>
              <a:t>Como se relacionan las tablas?</a:t>
            </a:r>
          </a:p>
          <a:p>
            <a:r>
              <a:rPr lang="es-CO" sz="1400"/>
              <a:t>actividadespracticantes.codigoPract1 = practicantes.codigopract</a:t>
            </a:r>
            <a:endParaRPr lang="es-CO" sz="1400">
              <a:highlight>
                <a:srgbClr val="FFFF00"/>
              </a:highlight>
            </a:endParaRPr>
          </a:p>
          <a:p>
            <a:endParaRPr lang="es-CO" sz="1400">
              <a:highlight>
                <a:srgbClr val="FFFF00"/>
              </a:highlight>
            </a:endParaRPr>
          </a:p>
          <a:p>
            <a:r>
              <a:rPr lang="es-CO" sz="1400">
                <a:highlight>
                  <a:srgbClr val="FFFF00"/>
                </a:highlight>
              </a:rPr>
              <a:t>Comando para utilizar</a:t>
            </a:r>
            <a:r>
              <a:rPr lang="es-CO" sz="1400"/>
              <a:t>:  </a:t>
            </a:r>
            <a:r>
              <a:rPr lang="es-CO" sz="1400" b="1"/>
              <a:t>delete – select – group by</a:t>
            </a:r>
          </a:p>
          <a:p>
            <a:pPr marL="342900" indent="-342900">
              <a:buAutoNum type="arabicPeriod"/>
            </a:pPr>
            <a:endParaRPr lang="es-CO" sz="1400"/>
          </a:p>
          <a:p>
            <a:r>
              <a:rPr lang="es-CO" sz="1400">
                <a:solidFill>
                  <a:srgbClr val="FF0000"/>
                </a:solidFill>
              </a:rPr>
              <a:t>Sintaxis</a:t>
            </a:r>
          </a:p>
          <a:p>
            <a:endParaRPr lang="es-CO" sz="1400">
              <a:solidFill>
                <a:srgbClr val="FF0000"/>
              </a:solidFill>
            </a:endParaRPr>
          </a:p>
          <a:p>
            <a:r>
              <a:rPr lang="es-CO" sz="1400"/>
              <a:t>delete from practicantes where codigoPract = (select codigoPract1 from Actividadespracticantes where codigoAct1 between 1 and 5 and actividadespracticantes.codigoPract1 = practicantes.codigopract group by practicantes.codigopract);</a:t>
            </a:r>
          </a:p>
        </p:txBody>
      </p:sp>
      <p:pic>
        <p:nvPicPr>
          <p:cNvPr id="6" name="Imagen 5">
            <a:extLst>
              <a:ext uri="{FF2B5EF4-FFF2-40B4-BE49-F238E27FC236}">
                <a16:creationId xmlns:a16="http://schemas.microsoft.com/office/drawing/2014/main" id="{8520962A-0A3F-D030-8637-2D88C5C33A30}"/>
              </a:ext>
            </a:extLst>
          </p:cNvPr>
          <p:cNvPicPr>
            <a:picLocks noChangeAspect="1"/>
          </p:cNvPicPr>
          <p:nvPr/>
        </p:nvPicPr>
        <p:blipFill>
          <a:blip r:embed="rId2"/>
          <a:stretch>
            <a:fillRect/>
          </a:stretch>
        </p:blipFill>
        <p:spPr>
          <a:xfrm>
            <a:off x="4609661" y="721984"/>
            <a:ext cx="7222221" cy="1411616"/>
          </a:xfrm>
          <a:prstGeom prst="rect">
            <a:avLst/>
          </a:prstGeom>
        </p:spPr>
      </p:pic>
      <p:pic>
        <p:nvPicPr>
          <p:cNvPr id="8" name="Imagen 7">
            <a:extLst>
              <a:ext uri="{FF2B5EF4-FFF2-40B4-BE49-F238E27FC236}">
                <a16:creationId xmlns:a16="http://schemas.microsoft.com/office/drawing/2014/main" id="{4CCE8B05-7999-6A68-3BFA-22091E8FEEA0}"/>
              </a:ext>
            </a:extLst>
          </p:cNvPr>
          <p:cNvPicPr>
            <a:picLocks noChangeAspect="1"/>
          </p:cNvPicPr>
          <p:nvPr/>
        </p:nvPicPr>
        <p:blipFill>
          <a:blip r:embed="rId3"/>
          <a:stretch>
            <a:fillRect/>
          </a:stretch>
        </p:blipFill>
        <p:spPr>
          <a:xfrm>
            <a:off x="9187513" y="2392137"/>
            <a:ext cx="2644369" cy="1188823"/>
          </a:xfrm>
          <a:prstGeom prst="rect">
            <a:avLst/>
          </a:prstGeom>
        </p:spPr>
      </p:pic>
    </p:spTree>
    <p:extLst>
      <p:ext uri="{BB962C8B-B14F-4D97-AF65-F5344CB8AC3E}">
        <p14:creationId xmlns:p14="http://schemas.microsoft.com/office/powerpoint/2010/main" val="687441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72004-FB07-3EDF-E244-CB28AEA9E0FD}"/>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12825BBC-22F2-752C-C3E0-13B84BA4134E}"/>
              </a:ext>
            </a:extLst>
          </p:cNvPr>
          <p:cNvSpPr txBox="1"/>
          <p:nvPr/>
        </p:nvSpPr>
        <p:spPr>
          <a:xfrm>
            <a:off x="360118" y="186813"/>
            <a:ext cx="11615572" cy="5170646"/>
          </a:xfrm>
          <a:prstGeom prst="rect">
            <a:avLst/>
          </a:prstGeom>
          <a:noFill/>
        </p:spPr>
        <p:txBody>
          <a:bodyPr wrap="square" rtlCol="0">
            <a:spAutoFit/>
          </a:bodyPr>
          <a:lstStyle/>
          <a:p>
            <a:r>
              <a:rPr lang="es-CO">
                <a:solidFill>
                  <a:srgbClr val="FF0000"/>
                </a:solidFill>
              </a:rPr>
              <a:t>Eliminar los entrevistadores los cuáles no hacen ninguna entrevista.</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eliminar y de qué tabla?</a:t>
            </a:r>
          </a:p>
          <a:p>
            <a:r>
              <a:rPr lang="es-MX" sz="1400"/>
              <a:t>Entrevista</a:t>
            </a:r>
          </a:p>
          <a:p>
            <a:r>
              <a:rPr lang="es-MX" sz="1400"/>
              <a:t>Entrevista.codigoEnt</a:t>
            </a:r>
          </a:p>
          <a:p>
            <a:endParaRPr lang="es-MX" sz="1400"/>
          </a:p>
          <a:p>
            <a:r>
              <a:rPr lang="es-MX" sz="1400">
                <a:highlight>
                  <a:srgbClr val="FFFF00"/>
                </a:highlight>
              </a:rPr>
              <a:t>¿Qué tablas se ven afectadas?</a:t>
            </a:r>
          </a:p>
          <a:p>
            <a:r>
              <a:rPr lang="es-MX" sz="1400"/>
              <a:t>Entrevista</a:t>
            </a:r>
          </a:p>
          <a:p>
            <a:r>
              <a:rPr lang="es-MX" sz="1400"/>
              <a:t>PracticantesEntrevista</a:t>
            </a:r>
          </a:p>
          <a:p>
            <a:endParaRPr lang="es-MX" sz="1400"/>
          </a:p>
          <a:p>
            <a:r>
              <a:rPr lang="es-MX" sz="1400">
                <a:highlight>
                  <a:srgbClr val="FFFF00"/>
                </a:highlight>
              </a:rPr>
              <a:t>Condición </a:t>
            </a:r>
          </a:p>
          <a:p>
            <a:r>
              <a:rPr lang="es-MX" sz="1400"/>
              <a:t>PracticantesEntrevista.codigoEnt2 = null</a:t>
            </a:r>
          </a:p>
          <a:p>
            <a:endParaRPr lang="es-MX" sz="1400"/>
          </a:p>
          <a:p>
            <a:r>
              <a:rPr lang="es-MX" sz="1400">
                <a:highlight>
                  <a:srgbClr val="FFFF00"/>
                </a:highlight>
              </a:rPr>
              <a:t>Como se relacionan las tablas?</a:t>
            </a:r>
          </a:p>
          <a:p>
            <a:endParaRPr lang="es-CO" sz="1400">
              <a:highlight>
                <a:srgbClr val="FFFF00"/>
              </a:highlight>
            </a:endParaRPr>
          </a:p>
          <a:p>
            <a:endParaRPr lang="es-CO" sz="1400">
              <a:highlight>
                <a:srgbClr val="FFFF00"/>
              </a:highlight>
            </a:endParaRPr>
          </a:p>
          <a:p>
            <a:r>
              <a:rPr lang="es-CO" sz="1400">
                <a:highlight>
                  <a:srgbClr val="FFFF00"/>
                </a:highlight>
              </a:rPr>
              <a:t>Comando para utilizar</a:t>
            </a:r>
            <a:r>
              <a:rPr lang="es-CO" sz="1400"/>
              <a:t>:  </a:t>
            </a:r>
            <a:r>
              <a:rPr lang="es-CO" sz="1400" b="1"/>
              <a:t>delete – select – group by</a:t>
            </a:r>
          </a:p>
          <a:p>
            <a:pPr marL="342900" indent="-342900">
              <a:buAutoNum type="arabicPeriod"/>
            </a:pPr>
            <a:endParaRPr lang="es-CO" sz="1400"/>
          </a:p>
          <a:p>
            <a:r>
              <a:rPr lang="es-CO" sz="1400">
                <a:solidFill>
                  <a:srgbClr val="FF0000"/>
                </a:solidFill>
              </a:rPr>
              <a:t>Sintaxis</a:t>
            </a:r>
          </a:p>
          <a:p>
            <a:endParaRPr lang="es-CO" sz="1400">
              <a:solidFill>
                <a:srgbClr val="FF0000"/>
              </a:solidFill>
            </a:endParaRPr>
          </a:p>
          <a:p>
            <a:r>
              <a:rPr lang="es-CO" sz="1400"/>
              <a:t>Delete from entrevista where codigoEnt in ( select codigoEnt from entrevista where codigoEnt not in ( select codigoEnt2 from practicantesEntrevista));</a:t>
            </a:r>
          </a:p>
        </p:txBody>
      </p:sp>
      <p:pic>
        <p:nvPicPr>
          <p:cNvPr id="3" name="Imagen 2" descr="Texto&#10;&#10;Descripción generada automáticamente">
            <a:extLst>
              <a:ext uri="{FF2B5EF4-FFF2-40B4-BE49-F238E27FC236}">
                <a16:creationId xmlns:a16="http://schemas.microsoft.com/office/drawing/2014/main" id="{616903D8-80B4-7C0B-6D49-D291D0BAB22B}"/>
              </a:ext>
            </a:extLst>
          </p:cNvPr>
          <p:cNvPicPr>
            <a:picLocks noChangeAspect="1"/>
          </p:cNvPicPr>
          <p:nvPr/>
        </p:nvPicPr>
        <p:blipFill>
          <a:blip r:embed="rId2"/>
          <a:stretch>
            <a:fillRect/>
          </a:stretch>
        </p:blipFill>
        <p:spPr>
          <a:xfrm>
            <a:off x="3964625" y="981195"/>
            <a:ext cx="7745594" cy="1753044"/>
          </a:xfrm>
          <a:prstGeom prst="rect">
            <a:avLst/>
          </a:prstGeom>
        </p:spPr>
      </p:pic>
    </p:spTree>
    <p:extLst>
      <p:ext uri="{BB962C8B-B14F-4D97-AF65-F5344CB8AC3E}">
        <p14:creationId xmlns:p14="http://schemas.microsoft.com/office/powerpoint/2010/main" val="3968656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61067DE-165A-73E9-0B02-7E959E9408C7}"/>
              </a:ext>
            </a:extLst>
          </p:cNvPr>
          <p:cNvSpPr txBox="1"/>
          <p:nvPr/>
        </p:nvSpPr>
        <p:spPr>
          <a:xfrm>
            <a:off x="727587" y="566482"/>
            <a:ext cx="7384026" cy="2031325"/>
          </a:xfrm>
          <a:prstGeom prst="rect">
            <a:avLst/>
          </a:prstGeom>
          <a:noFill/>
        </p:spPr>
        <p:txBody>
          <a:bodyPr wrap="square">
            <a:spAutoFit/>
          </a:bodyPr>
          <a:lstStyle/>
          <a:p>
            <a:r>
              <a:rPr lang="es-CO"/>
              <a:t>&gt; delimiter //</a:t>
            </a:r>
          </a:p>
          <a:p>
            <a:r>
              <a:rPr lang="es-CO"/>
              <a:t>&gt; create procedure listarPracticantes()</a:t>
            </a:r>
          </a:p>
          <a:p>
            <a:r>
              <a:rPr lang="es-CO"/>
              <a:t>    -&gt; begin</a:t>
            </a:r>
          </a:p>
          <a:p>
            <a:r>
              <a:rPr lang="es-CO"/>
              <a:t>    -&gt; select * from practicantes;</a:t>
            </a:r>
          </a:p>
          <a:p>
            <a:r>
              <a:rPr lang="es-CO"/>
              <a:t>    -&gt; end</a:t>
            </a:r>
          </a:p>
          <a:p>
            <a:r>
              <a:rPr lang="es-CO"/>
              <a:t>    -&gt; //</a:t>
            </a:r>
          </a:p>
          <a:p>
            <a:r>
              <a:rPr lang="es-CO"/>
              <a:t>&gt; delimiter ;</a:t>
            </a:r>
          </a:p>
        </p:txBody>
      </p:sp>
      <p:pic>
        <p:nvPicPr>
          <p:cNvPr id="5" name="Imagen 4">
            <a:extLst>
              <a:ext uri="{FF2B5EF4-FFF2-40B4-BE49-F238E27FC236}">
                <a16:creationId xmlns:a16="http://schemas.microsoft.com/office/drawing/2014/main" id="{237430C0-4CB7-8D52-5955-E3F673F25AC2}"/>
              </a:ext>
            </a:extLst>
          </p:cNvPr>
          <p:cNvPicPr>
            <a:picLocks noChangeAspect="1"/>
          </p:cNvPicPr>
          <p:nvPr/>
        </p:nvPicPr>
        <p:blipFill>
          <a:blip r:embed="rId2"/>
          <a:stretch>
            <a:fillRect/>
          </a:stretch>
        </p:blipFill>
        <p:spPr>
          <a:xfrm>
            <a:off x="727586" y="3136377"/>
            <a:ext cx="9223379" cy="2792475"/>
          </a:xfrm>
          <a:prstGeom prst="rect">
            <a:avLst/>
          </a:prstGeom>
        </p:spPr>
      </p:pic>
    </p:spTree>
    <p:extLst>
      <p:ext uri="{BB962C8B-B14F-4D97-AF65-F5344CB8AC3E}">
        <p14:creationId xmlns:p14="http://schemas.microsoft.com/office/powerpoint/2010/main" val="729088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E009938-C60B-C421-5190-55A68D3B4ADD}"/>
              </a:ext>
            </a:extLst>
          </p:cNvPr>
          <p:cNvSpPr>
            <a:spLocks noGrp="1" noChangeArrowheads="1"/>
          </p:cNvSpPr>
          <p:nvPr>
            <p:ph idx="1"/>
          </p:nvPr>
        </p:nvSpPr>
        <p:spPr bwMode="auto">
          <a:xfrm>
            <a:off x="385916" y="372552"/>
            <a:ext cx="10488561"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400" b="1" i="0" u="none" strike="noStrike" cap="none" normalizeH="0" baseline="0">
                <a:ln>
                  <a:noFill/>
                </a:ln>
                <a:solidFill>
                  <a:srgbClr val="CC5A5A"/>
                </a:solidFill>
                <a:effectLst/>
                <a:latin typeface="Roboto Flex"/>
              </a:rPr>
              <a:t>Base de datos</a:t>
            </a:r>
            <a:r>
              <a:rPr kumimoji="0" lang="es-CO" altLang="es-CO" sz="2400" b="0" i="0" u="none" strike="noStrike" cap="none" normalizeH="0" baseline="0">
                <a:ln>
                  <a:noFill/>
                </a:ln>
                <a:solidFill>
                  <a:srgbClr val="CC5A5A"/>
                </a:solidFill>
                <a:effectLst/>
                <a:latin typeface="Roboto Flex"/>
              </a:rPr>
              <a:t> </a:t>
            </a:r>
            <a:r>
              <a:rPr kumimoji="0" lang="es-CO" altLang="es-CO" sz="2400" b="0" i="0" u="none" strike="noStrike" cap="none" normalizeH="0" baseline="0">
                <a:ln>
                  <a:noFill/>
                </a:ln>
                <a:solidFill>
                  <a:srgbClr val="000000"/>
                </a:solidFill>
                <a:effectLst/>
                <a:latin typeface="Roboto Flex"/>
              </a:rPr>
              <a:t>( PracticantesFacultadIngenieriaUR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2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400" b="1" i="0" u="none" strike="noStrike" cap="none" normalizeH="0" baseline="0">
                <a:ln>
                  <a:noFill/>
                </a:ln>
                <a:solidFill>
                  <a:srgbClr val="CC5A5A"/>
                </a:solidFill>
                <a:effectLst/>
                <a:latin typeface="Roboto Flex"/>
              </a:rPr>
              <a:t>Listado de tablas: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2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400" b="1" i="0" u="none" strike="noStrike" cap="none" normalizeH="0" baseline="0">
                <a:ln>
                  <a:noFill/>
                </a:ln>
                <a:solidFill>
                  <a:srgbClr val="CC5A5A"/>
                </a:solidFill>
                <a:effectLst/>
                <a:latin typeface="Roboto Flex"/>
              </a:rPr>
              <a:t>Referenciales</a:t>
            </a:r>
            <a:endParaRPr kumimoji="0" lang="es-CO" altLang="es-CO" sz="2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Practicantes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InstitucionTecnica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AreaConocimiento ( PracticaLaboral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Entrevista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Actividades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Horarios</a:t>
            </a:r>
          </a:p>
          <a:p>
            <a:pPr marL="0" marR="0" lvl="0" indent="0" algn="l" defTabSz="914400" rtl="0" eaLnBrk="0" fontAlgn="base" latinLnBrk="0" hangingPunct="0">
              <a:lnSpc>
                <a:spcPct val="100000"/>
              </a:lnSpc>
              <a:spcBef>
                <a:spcPct val="0"/>
              </a:spcBef>
              <a:spcAft>
                <a:spcPct val="0"/>
              </a:spcAft>
              <a:buClrTx/>
              <a:buSzTx/>
              <a:buNone/>
              <a:tabLst/>
            </a:pPr>
            <a:endParaRPr kumimoji="0" lang="es-CO" altLang="es-CO" sz="2400" b="0" i="0" u="none" strike="noStrike" cap="none" normalizeH="0" baseline="0">
              <a:ln>
                <a:noFill/>
              </a:ln>
              <a:solidFill>
                <a:srgbClr val="666666"/>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400" b="1" i="0" u="none" strike="noStrike" cap="none" normalizeH="0" baseline="0">
                <a:ln>
                  <a:noFill/>
                </a:ln>
                <a:solidFill>
                  <a:srgbClr val="CC5A5A"/>
                </a:solidFill>
                <a:effectLst/>
                <a:latin typeface="Roboto Flex"/>
              </a:rPr>
              <a:t>Movimiento</a:t>
            </a:r>
            <a:endParaRPr kumimoji="0" lang="es-CO" altLang="es-CO" sz="2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ActividadesPracticantes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400" b="0" i="0" u="none" strike="noStrike" cap="none" normalizeH="0" baseline="0">
                <a:ln>
                  <a:noFill/>
                </a:ln>
                <a:solidFill>
                  <a:srgbClr val="000000"/>
                </a:solidFill>
                <a:effectLst/>
                <a:latin typeface="Roboto Flex"/>
              </a:rPr>
              <a:t>PracticantesEntrevista</a:t>
            </a:r>
            <a:endParaRPr kumimoji="0" lang="es-CO" altLang="es-CO" sz="2400" b="0" i="0" u="none" strike="noStrike" cap="none" normalizeH="0" baseline="0">
              <a:ln>
                <a:noFill/>
              </a:ln>
              <a:solidFill>
                <a:srgbClr val="666666"/>
              </a:solidFill>
              <a:effectLst/>
              <a:latin typeface="Roboto Flex"/>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5172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DC4C1EFF-E3E0-349D-525F-145AB637C98B}"/>
              </a:ext>
            </a:extLst>
          </p:cNvPr>
          <p:cNvSpPr txBox="1"/>
          <p:nvPr/>
        </p:nvSpPr>
        <p:spPr>
          <a:xfrm>
            <a:off x="1130710" y="722104"/>
            <a:ext cx="6096000" cy="2031325"/>
          </a:xfrm>
          <a:prstGeom prst="rect">
            <a:avLst/>
          </a:prstGeom>
          <a:noFill/>
        </p:spPr>
        <p:txBody>
          <a:bodyPr wrap="square">
            <a:spAutoFit/>
          </a:bodyPr>
          <a:lstStyle/>
          <a:p>
            <a:r>
              <a:rPr lang="es-CO"/>
              <a:t>delimiter //</a:t>
            </a:r>
          </a:p>
          <a:p>
            <a:r>
              <a:rPr lang="es-CO"/>
              <a:t>&gt; create procedure eliminar_practicante( in _codigo int )</a:t>
            </a:r>
          </a:p>
          <a:p>
            <a:r>
              <a:rPr lang="es-CO"/>
              <a:t>    -&gt; begin</a:t>
            </a:r>
          </a:p>
          <a:p>
            <a:r>
              <a:rPr lang="es-CO"/>
              <a:t>    -&gt; delete from practicantes where codigoPract=_codigo;</a:t>
            </a:r>
          </a:p>
          <a:p>
            <a:r>
              <a:rPr lang="es-CO"/>
              <a:t>    -&gt; end</a:t>
            </a:r>
          </a:p>
          <a:p>
            <a:r>
              <a:rPr lang="es-CO"/>
              <a:t>    -&gt; //</a:t>
            </a:r>
          </a:p>
          <a:p>
            <a:r>
              <a:rPr lang="es-CO"/>
              <a:t>&gt; delimiter ;</a:t>
            </a:r>
          </a:p>
        </p:txBody>
      </p:sp>
      <p:sp>
        <p:nvSpPr>
          <p:cNvPr id="8" name="CuadroTexto 7">
            <a:extLst>
              <a:ext uri="{FF2B5EF4-FFF2-40B4-BE49-F238E27FC236}">
                <a16:creationId xmlns:a16="http://schemas.microsoft.com/office/drawing/2014/main" id="{28AF9A01-6D00-E02F-266C-EECCE9DAC9A9}"/>
              </a:ext>
            </a:extLst>
          </p:cNvPr>
          <p:cNvSpPr txBox="1"/>
          <p:nvPr/>
        </p:nvSpPr>
        <p:spPr>
          <a:xfrm>
            <a:off x="983226" y="3148470"/>
            <a:ext cx="6096000" cy="369332"/>
          </a:xfrm>
          <a:prstGeom prst="rect">
            <a:avLst/>
          </a:prstGeom>
          <a:noFill/>
        </p:spPr>
        <p:txBody>
          <a:bodyPr wrap="square">
            <a:spAutoFit/>
          </a:bodyPr>
          <a:lstStyle/>
          <a:p>
            <a:r>
              <a:rPr lang="es-CO"/>
              <a:t> call eliminar_practicante( 10 );</a:t>
            </a:r>
          </a:p>
        </p:txBody>
      </p:sp>
      <p:sp>
        <p:nvSpPr>
          <p:cNvPr id="10" name="CuadroTexto 9">
            <a:extLst>
              <a:ext uri="{FF2B5EF4-FFF2-40B4-BE49-F238E27FC236}">
                <a16:creationId xmlns:a16="http://schemas.microsoft.com/office/drawing/2014/main" id="{3C5E240C-3D9F-93A4-110E-8EC45D0BFE96}"/>
              </a:ext>
            </a:extLst>
          </p:cNvPr>
          <p:cNvSpPr txBox="1"/>
          <p:nvPr/>
        </p:nvSpPr>
        <p:spPr>
          <a:xfrm>
            <a:off x="983226" y="3735240"/>
            <a:ext cx="3136490" cy="369332"/>
          </a:xfrm>
          <a:prstGeom prst="rect">
            <a:avLst/>
          </a:prstGeom>
          <a:noFill/>
        </p:spPr>
        <p:txBody>
          <a:bodyPr wrap="square">
            <a:spAutoFit/>
          </a:bodyPr>
          <a:lstStyle/>
          <a:p>
            <a:r>
              <a:rPr lang="es-CO"/>
              <a:t> call eliminar_practicante( 8 );</a:t>
            </a:r>
          </a:p>
        </p:txBody>
      </p:sp>
      <p:pic>
        <p:nvPicPr>
          <p:cNvPr id="12" name="Imagen 11">
            <a:extLst>
              <a:ext uri="{FF2B5EF4-FFF2-40B4-BE49-F238E27FC236}">
                <a16:creationId xmlns:a16="http://schemas.microsoft.com/office/drawing/2014/main" id="{6CAC8C6D-7629-D21E-E98A-32CB2C05ED73}"/>
              </a:ext>
            </a:extLst>
          </p:cNvPr>
          <p:cNvPicPr>
            <a:picLocks noChangeAspect="1"/>
          </p:cNvPicPr>
          <p:nvPr/>
        </p:nvPicPr>
        <p:blipFill>
          <a:blip r:embed="rId2"/>
          <a:stretch>
            <a:fillRect/>
          </a:stretch>
        </p:blipFill>
        <p:spPr>
          <a:xfrm>
            <a:off x="983226" y="4322010"/>
            <a:ext cx="8550381" cy="1988992"/>
          </a:xfrm>
          <a:prstGeom prst="rect">
            <a:avLst/>
          </a:prstGeom>
        </p:spPr>
      </p:pic>
    </p:spTree>
    <p:extLst>
      <p:ext uri="{BB962C8B-B14F-4D97-AF65-F5344CB8AC3E}">
        <p14:creationId xmlns:p14="http://schemas.microsoft.com/office/powerpoint/2010/main" val="1442920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0E3B70-CF74-29C8-9933-6625F04E3B6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316878E-C3DD-0CB0-4033-2EF83656C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72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71C5A0-0E0E-6FF9-57D4-BBF8A2FFD1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Imagen 1" descr="Diagrama&#10;&#10;Descripción generada automáticamente">
            <a:extLst>
              <a:ext uri="{FF2B5EF4-FFF2-40B4-BE49-F238E27FC236}">
                <a16:creationId xmlns:a16="http://schemas.microsoft.com/office/drawing/2014/main" id="{D8469B8B-DEC9-B190-FF09-27733C3C09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965" y="1097621"/>
            <a:ext cx="10958279" cy="3671023"/>
          </a:xfrm>
          <a:prstGeom prst="rect">
            <a:avLst/>
          </a:prstGeom>
        </p:spPr>
      </p:pic>
      <p:sp>
        <p:nvSpPr>
          <p:cNvPr id="3" name="CuadroTexto 2">
            <a:extLst>
              <a:ext uri="{FF2B5EF4-FFF2-40B4-BE49-F238E27FC236}">
                <a16:creationId xmlns:a16="http://schemas.microsoft.com/office/drawing/2014/main" id="{1C4E71B7-CDFE-66E8-F475-D4F7602D5F4C}"/>
              </a:ext>
            </a:extLst>
          </p:cNvPr>
          <p:cNvSpPr txBox="1"/>
          <p:nvPr/>
        </p:nvSpPr>
        <p:spPr>
          <a:xfrm>
            <a:off x="3810226" y="5386205"/>
            <a:ext cx="6235268" cy="372051"/>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2000"/>
              <a:t>MER ( Diagrama entidad – relacional )</a:t>
            </a:r>
          </a:p>
        </p:txBody>
      </p:sp>
    </p:spTree>
    <p:extLst>
      <p:ext uri="{BB962C8B-B14F-4D97-AF65-F5344CB8AC3E}">
        <p14:creationId xmlns:p14="http://schemas.microsoft.com/office/powerpoint/2010/main" val="128766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72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61C35134-FA54-0217-E134-321F86AD087E}"/>
              </a:ext>
            </a:extLst>
          </p:cNvPr>
          <p:cNvPicPr>
            <a:picLocks noChangeAspect="1"/>
          </p:cNvPicPr>
          <p:nvPr/>
        </p:nvPicPr>
        <p:blipFill>
          <a:blip r:embed="rId2"/>
          <a:stretch>
            <a:fillRect/>
          </a:stretch>
        </p:blipFill>
        <p:spPr>
          <a:xfrm>
            <a:off x="643467" y="1506982"/>
            <a:ext cx="10890048" cy="3838741"/>
          </a:xfrm>
          <a:prstGeom prst="rect">
            <a:avLst/>
          </a:prstGeom>
        </p:spPr>
      </p:pic>
      <p:sp>
        <p:nvSpPr>
          <p:cNvPr id="6" name="CuadroTexto 5">
            <a:extLst>
              <a:ext uri="{FF2B5EF4-FFF2-40B4-BE49-F238E27FC236}">
                <a16:creationId xmlns:a16="http://schemas.microsoft.com/office/drawing/2014/main" id="{78BC53BD-5487-78D1-743F-4485B7E5D0CF}"/>
              </a:ext>
            </a:extLst>
          </p:cNvPr>
          <p:cNvSpPr txBox="1"/>
          <p:nvPr/>
        </p:nvSpPr>
        <p:spPr>
          <a:xfrm>
            <a:off x="5850194" y="5492499"/>
            <a:ext cx="816077" cy="369332"/>
          </a:xfrm>
          <a:prstGeom prst="rect">
            <a:avLst/>
          </a:prstGeom>
          <a:noFill/>
        </p:spPr>
        <p:txBody>
          <a:bodyPr wrap="square" rtlCol="0">
            <a:spAutoFit/>
          </a:bodyPr>
          <a:lstStyle/>
          <a:p>
            <a:r>
              <a:rPr lang="es-CO"/>
              <a:t>MR</a:t>
            </a:r>
          </a:p>
        </p:txBody>
      </p:sp>
    </p:spTree>
    <p:extLst>
      <p:ext uri="{BB962C8B-B14F-4D97-AF65-F5344CB8AC3E}">
        <p14:creationId xmlns:p14="http://schemas.microsoft.com/office/powerpoint/2010/main" val="136275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adroTexto 7">
            <a:extLst>
              <a:ext uri="{FF2B5EF4-FFF2-40B4-BE49-F238E27FC236}">
                <a16:creationId xmlns:a16="http://schemas.microsoft.com/office/drawing/2014/main" id="{F7CBF278-ED48-A93E-F940-4473976B3463}"/>
              </a:ext>
            </a:extLst>
          </p:cNvPr>
          <p:cNvSpPr txBox="1"/>
          <p:nvPr/>
        </p:nvSpPr>
        <p:spPr>
          <a:xfrm>
            <a:off x="699713" y="248038"/>
            <a:ext cx="7063721" cy="115920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PracticantesFacultadIngenieriaUr</a:t>
            </a:r>
          </a:p>
        </p:txBody>
      </p:sp>
      <p:pic>
        <p:nvPicPr>
          <p:cNvPr id="5" name="Imagen 4">
            <a:extLst>
              <a:ext uri="{FF2B5EF4-FFF2-40B4-BE49-F238E27FC236}">
                <a16:creationId xmlns:a16="http://schemas.microsoft.com/office/drawing/2014/main" id="{E9CFD38D-A2B1-42FC-577E-BF2A24833D25}"/>
              </a:ext>
            </a:extLst>
          </p:cNvPr>
          <p:cNvPicPr>
            <a:picLocks noChangeAspect="1"/>
          </p:cNvPicPr>
          <p:nvPr/>
        </p:nvPicPr>
        <p:blipFill>
          <a:blip r:embed="rId2"/>
          <a:stretch>
            <a:fillRect/>
          </a:stretch>
        </p:blipFill>
        <p:spPr>
          <a:xfrm>
            <a:off x="1458334" y="1966293"/>
            <a:ext cx="9275331" cy="4452160"/>
          </a:xfrm>
          <a:prstGeom prst="rect">
            <a:avLst/>
          </a:prstGeom>
        </p:spPr>
      </p:pic>
    </p:spTree>
    <p:extLst>
      <p:ext uri="{BB962C8B-B14F-4D97-AF65-F5344CB8AC3E}">
        <p14:creationId xmlns:p14="http://schemas.microsoft.com/office/powerpoint/2010/main" val="3922986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6E6CAF-9978-CEA0-639E-217BF5AAE27C}"/>
            </a:ext>
          </a:extLst>
        </p:cNvPr>
        <p:cNvGrpSpPr/>
        <p:nvPr/>
      </p:nvGrpSpPr>
      <p:grpSpPr>
        <a:xfrm>
          <a:off x="0" y="0"/>
          <a:ext cx="0" cy="0"/>
          <a:chOff x="0" y="0"/>
          <a:chExt cx="0" cy="0"/>
        </a:xfrm>
      </p:grpSpPr>
      <p:sp>
        <p:nvSpPr>
          <p:cNvPr id="35" name="Rectangle 34">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uadroTexto 7">
            <a:extLst>
              <a:ext uri="{FF2B5EF4-FFF2-40B4-BE49-F238E27FC236}">
                <a16:creationId xmlns:a16="http://schemas.microsoft.com/office/drawing/2014/main" id="{9303D98F-F358-3FFA-C757-3A0806D80B87}"/>
              </a:ext>
            </a:extLst>
          </p:cNvPr>
          <p:cNvSpPr txBox="1"/>
          <p:nvPr/>
        </p:nvSpPr>
        <p:spPr>
          <a:xfrm>
            <a:off x="6700838" y="707132"/>
            <a:ext cx="3062287" cy="2387600"/>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500">
                <a:solidFill>
                  <a:schemeClr val="bg1"/>
                </a:solidFill>
                <a:latin typeface="+mj-lt"/>
                <a:ea typeface="+mj-ea"/>
                <a:cs typeface="+mj-cs"/>
              </a:rPr>
              <a:t>Referenciales</a:t>
            </a:r>
          </a:p>
        </p:txBody>
      </p:sp>
      <p:pic>
        <p:nvPicPr>
          <p:cNvPr id="2" name="Imagen 1">
            <a:extLst>
              <a:ext uri="{FF2B5EF4-FFF2-40B4-BE49-F238E27FC236}">
                <a16:creationId xmlns:a16="http://schemas.microsoft.com/office/drawing/2014/main" id="{BD823A97-D155-67AA-9753-783A540BCC49}"/>
              </a:ext>
            </a:extLst>
          </p:cNvPr>
          <p:cNvPicPr>
            <a:picLocks noChangeAspect="1"/>
          </p:cNvPicPr>
          <p:nvPr/>
        </p:nvPicPr>
        <p:blipFill>
          <a:blip r:embed="rId3"/>
          <a:stretch>
            <a:fillRect/>
          </a:stretch>
        </p:blipFill>
        <p:spPr>
          <a:xfrm>
            <a:off x="126205" y="366746"/>
            <a:ext cx="6167018" cy="1711346"/>
          </a:xfrm>
          <a:prstGeom prst="rect">
            <a:avLst/>
          </a:prstGeom>
        </p:spPr>
      </p:pic>
      <p:pic>
        <p:nvPicPr>
          <p:cNvPr id="7" name="Marcador de contenido 6">
            <a:extLst>
              <a:ext uri="{FF2B5EF4-FFF2-40B4-BE49-F238E27FC236}">
                <a16:creationId xmlns:a16="http://schemas.microsoft.com/office/drawing/2014/main" id="{13559F07-844B-EC53-4A7D-98F61B59A009}"/>
              </a:ext>
            </a:extLst>
          </p:cNvPr>
          <p:cNvPicPr>
            <a:picLocks noChangeAspect="1"/>
          </p:cNvPicPr>
          <p:nvPr/>
        </p:nvPicPr>
        <p:blipFill>
          <a:blip r:embed="rId4"/>
          <a:stretch>
            <a:fillRect/>
          </a:stretch>
        </p:blipFill>
        <p:spPr>
          <a:xfrm>
            <a:off x="126205" y="2306049"/>
            <a:ext cx="4286358" cy="2003872"/>
          </a:xfrm>
          <a:prstGeom prst="rect">
            <a:avLst/>
          </a:prstGeom>
        </p:spPr>
      </p:pic>
      <p:cxnSp>
        <p:nvCxnSpPr>
          <p:cNvPr id="37" name="Straight Connector 36">
            <a:extLst>
              <a:ext uri="{FF2B5EF4-FFF2-40B4-BE49-F238E27FC236}">
                <a16:creationId xmlns:a16="http://schemas.microsoft.com/office/drawing/2014/main" id="{07A9243D-8FC3-4B36-874B-55906B03F4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00838" y="3209925"/>
            <a:ext cx="536495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Imagen 2">
            <a:extLst>
              <a:ext uri="{FF2B5EF4-FFF2-40B4-BE49-F238E27FC236}">
                <a16:creationId xmlns:a16="http://schemas.microsoft.com/office/drawing/2014/main" id="{397FCA0B-37C8-7659-5903-3E3F1FCC06D4}"/>
              </a:ext>
            </a:extLst>
          </p:cNvPr>
          <p:cNvPicPr>
            <a:picLocks noChangeAspect="1"/>
          </p:cNvPicPr>
          <p:nvPr/>
        </p:nvPicPr>
        <p:blipFill>
          <a:blip r:embed="rId5"/>
          <a:stretch>
            <a:fillRect/>
          </a:stretch>
        </p:blipFill>
        <p:spPr>
          <a:xfrm>
            <a:off x="126205" y="4435735"/>
            <a:ext cx="5517599" cy="1972541"/>
          </a:xfrm>
          <a:prstGeom prst="rect">
            <a:avLst/>
          </a:prstGeom>
        </p:spPr>
      </p:pic>
      <p:sp>
        <p:nvSpPr>
          <p:cNvPr id="39" name="Rectangle 38">
            <a:extLst>
              <a:ext uri="{FF2B5EF4-FFF2-40B4-BE49-F238E27FC236}">
                <a16:creationId xmlns:a16="http://schemas.microsoft.com/office/drawing/2014/main" id="{81BD432D-FAB3-4B5D-BF27-4DA7C75B3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50ACA5EB-BB55-FD2D-55E1-2D4774B93607}"/>
              </a:ext>
            </a:extLst>
          </p:cNvPr>
          <p:cNvSpPr txBox="1"/>
          <p:nvPr/>
        </p:nvSpPr>
        <p:spPr>
          <a:xfrm>
            <a:off x="4538769" y="3094732"/>
            <a:ext cx="1365226" cy="369332"/>
          </a:xfrm>
          <a:prstGeom prst="rect">
            <a:avLst/>
          </a:prstGeom>
          <a:noFill/>
        </p:spPr>
        <p:txBody>
          <a:bodyPr wrap="square" rtlCol="0">
            <a:spAutoFit/>
          </a:bodyPr>
          <a:lstStyle/>
          <a:p>
            <a:r>
              <a:rPr lang="es-CO">
                <a:solidFill>
                  <a:schemeClr val="bg1"/>
                </a:solidFill>
              </a:rPr>
              <a:t>Actividades</a:t>
            </a:r>
          </a:p>
        </p:txBody>
      </p:sp>
      <p:sp>
        <p:nvSpPr>
          <p:cNvPr id="9" name="CuadroTexto 8">
            <a:extLst>
              <a:ext uri="{FF2B5EF4-FFF2-40B4-BE49-F238E27FC236}">
                <a16:creationId xmlns:a16="http://schemas.microsoft.com/office/drawing/2014/main" id="{A139AC8B-B84C-59BE-517D-1A978CD1E9C4}"/>
              </a:ext>
            </a:extLst>
          </p:cNvPr>
          <p:cNvSpPr txBox="1"/>
          <p:nvPr/>
        </p:nvSpPr>
        <p:spPr>
          <a:xfrm>
            <a:off x="6412146" y="1037753"/>
            <a:ext cx="2064822" cy="369332"/>
          </a:xfrm>
          <a:prstGeom prst="rect">
            <a:avLst/>
          </a:prstGeom>
          <a:noFill/>
        </p:spPr>
        <p:txBody>
          <a:bodyPr wrap="square" rtlCol="0">
            <a:spAutoFit/>
          </a:bodyPr>
          <a:lstStyle/>
          <a:p>
            <a:r>
              <a:rPr lang="es-CO">
                <a:solidFill>
                  <a:schemeClr val="bg1"/>
                </a:solidFill>
              </a:rPr>
              <a:t>AreaConocimiento</a:t>
            </a:r>
          </a:p>
        </p:txBody>
      </p:sp>
      <p:sp>
        <p:nvSpPr>
          <p:cNvPr id="6" name="CuadroTexto 5">
            <a:extLst>
              <a:ext uri="{FF2B5EF4-FFF2-40B4-BE49-F238E27FC236}">
                <a16:creationId xmlns:a16="http://schemas.microsoft.com/office/drawing/2014/main" id="{A9B40EE8-D829-7B4A-3D2D-F07D8E7139DF}"/>
              </a:ext>
            </a:extLst>
          </p:cNvPr>
          <p:cNvSpPr txBox="1"/>
          <p:nvPr/>
        </p:nvSpPr>
        <p:spPr>
          <a:xfrm>
            <a:off x="5762169" y="5267562"/>
            <a:ext cx="1336756" cy="369332"/>
          </a:xfrm>
          <a:prstGeom prst="rect">
            <a:avLst/>
          </a:prstGeom>
          <a:noFill/>
        </p:spPr>
        <p:txBody>
          <a:bodyPr wrap="square" rtlCol="0">
            <a:spAutoFit/>
          </a:bodyPr>
          <a:lstStyle/>
          <a:p>
            <a:r>
              <a:rPr lang="es-CO">
                <a:solidFill>
                  <a:schemeClr val="bg1"/>
                </a:solidFill>
              </a:rPr>
              <a:t>Entrevista</a:t>
            </a:r>
          </a:p>
        </p:txBody>
      </p:sp>
    </p:spTree>
    <p:extLst>
      <p:ext uri="{BB962C8B-B14F-4D97-AF65-F5344CB8AC3E}">
        <p14:creationId xmlns:p14="http://schemas.microsoft.com/office/powerpoint/2010/main" val="2468761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CuadroTexto 6">
            <a:extLst>
              <a:ext uri="{FF2B5EF4-FFF2-40B4-BE49-F238E27FC236}">
                <a16:creationId xmlns:a16="http://schemas.microsoft.com/office/drawing/2014/main" id="{EB7D0B8B-E882-287B-3C0B-C42FB4E12D1B}"/>
              </a:ext>
            </a:extLst>
          </p:cNvPr>
          <p:cNvSpPr txBox="1"/>
          <p:nvPr/>
        </p:nvSpPr>
        <p:spPr>
          <a:xfrm>
            <a:off x="6700838" y="2306048"/>
            <a:ext cx="3062287" cy="788683"/>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500">
                <a:solidFill>
                  <a:schemeClr val="bg1"/>
                </a:solidFill>
                <a:latin typeface="+mj-lt"/>
                <a:ea typeface="+mj-ea"/>
                <a:cs typeface="+mj-cs"/>
              </a:rPr>
              <a:t>Referenciales</a:t>
            </a:r>
          </a:p>
        </p:txBody>
      </p:sp>
      <p:pic>
        <p:nvPicPr>
          <p:cNvPr id="4" name="Imagen 3">
            <a:extLst>
              <a:ext uri="{FF2B5EF4-FFF2-40B4-BE49-F238E27FC236}">
                <a16:creationId xmlns:a16="http://schemas.microsoft.com/office/drawing/2014/main" id="{3F17D633-E250-EFEA-909A-510F79B59F3A}"/>
              </a:ext>
            </a:extLst>
          </p:cNvPr>
          <p:cNvPicPr>
            <a:picLocks noChangeAspect="1"/>
          </p:cNvPicPr>
          <p:nvPr/>
        </p:nvPicPr>
        <p:blipFill>
          <a:blip r:embed="rId2"/>
          <a:stretch>
            <a:fillRect/>
          </a:stretch>
        </p:blipFill>
        <p:spPr>
          <a:xfrm>
            <a:off x="126205" y="374454"/>
            <a:ext cx="6167018" cy="1695930"/>
          </a:xfrm>
          <a:prstGeom prst="rect">
            <a:avLst/>
          </a:prstGeom>
        </p:spPr>
      </p:pic>
      <p:pic>
        <p:nvPicPr>
          <p:cNvPr id="8" name="Imagen 7">
            <a:extLst>
              <a:ext uri="{FF2B5EF4-FFF2-40B4-BE49-F238E27FC236}">
                <a16:creationId xmlns:a16="http://schemas.microsoft.com/office/drawing/2014/main" id="{C1047D7A-176F-33A2-B9A8-0D6620214B25}"/>
              </a:ext>
            </a:extLst>
          </p:cNvPr>
          <p:cNvPicPr>
            <a:picLocks noChangeAspect="1"/>
          </p:cNvPicPr>
          <p:nvPr/>
        </p:nvPicPr>
        <p:blipFill>
          <a:blip r:embed="rId3"/>
          <a:stretch>
            <a:fillRect/>
          </a:stretch>
        </p:blipFill>
        <p:spPr>
          <a:xfrm>
            <a:off x="126205" y="2306049"/>
            <a:ext cx="3676829" cy="2003872"/>
          </a:xfrm>
          <a:prstGeom prst="rect">
            <a:avLst/>
          </a:prstGeom>
        </p:spPr>
      </p:pic>
      <p:cxnSp>
        <p:nvCxnSpPr>
          <p:cNvPr id="23" name="Straight Connector 22">
            <a:extLst>
              <a:ext uri="{FF2B5EF4-FFF2-40B4-BE49-F238E27FC236}">
                <a16:creationId xmlns:a16="http://schemas.microsoft.com/office/drawing/2014/main" id="{07A9243D-8FC3-4B36-874B-55906B03F4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00838" y="3209925"/>
            <a:ext cx="536495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Imagen 2">
            <a:extLst>
              <a:ext uri="{FF2B5EF4-FFF2-40B4-BE49-F238E27FC236}">
                <a16:creationId xmlns:a16="http://schemas.microsoft.com/office/drawing/2014/main" id="{3AF4C39F-A097-C746-7769-604AEBE1C729}"/>
              </a:ext>
            </a:extLst>
          </p:cNvPr>
          <p:cNvPicPr>
            <a:picLocks noChangeAspect="1"/>
          </p:cNvPicPr>
          <p:nvPr/>
        </p:nvPicPr>
        <p:blipFill>
          <a:blip r:embed="rId4"/>
          <a:stretch>
            <a:fillRect/>
          </a:stretch>
        </p:blipFill>
        <p:spPr>
          <a:xfrm>
            <a:off x="144401" y="4511005"/>
            <a:ext cx="4988691" cy="1972541"/>
          </a:xfrm>
          <a:prstGeom prst="rect">
            <a:avLst/>
          </a:prstGeom>
        </p:spPr>
      </p:pic>
      <p:sp>
        <p:nvSpPr>
          <p:cNvPr id="25" name="Rectangle 24">
            <a:extLst>
              <a:ext uri="{FF2B5EF4-FFF2-40B4-BE49-F238E27FC236}">
                <a16:creationId xmlns:a16="http://schemas.microsoft.com/office/drawing/2014/main" id="{81BD432D-FAB3-4B5D-BF27-4DA7C75B3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uadroTexto 8">
            <a:extLst>
              <a:ext uri="{FF2B5EF4-FFF2-40B4-BE49-F238E27FC236}">
                <a16:creationId xmlns:a16="http://schemas.microsoft.com/office/drawing/2014/main" id="{67DCE4D1-BCCF-F2AE-C3A5-342053109FD6}"/>
              </a:ext>
            </a:extLst>
          </p:cNvPr>
          <p:cNvSpPr txBox="1"/>
          <p:nvPr/>
        </p:nvSpPr>
        <p:spPr>
          <a:xfrm>
            <a:off x="3929240" y="3123319"/>
            <a:ext cx="1730693" cy="369332"/>
          </a:xfrm>
          <a:prstGeom prst="rect">
            <a:avLst/>
          </a:prstGeom>
          <a:noFill/>
        </p:spPr>
        <p:txBody>
          <a:bodyPr wrap="square" rtlCol="0">
            <a:spAutoFit/>
          </a:bodyPr>
          <a:lstStyle/>
          <a:p>
            <a:r>
              <a:rPr lang="es-CO">
                <a:solidFill>
                  <a:schemeClr val="bg1"/>
                </a:solidFill>
              </a:rPr>
              <a:t>InstitucionTec</a:t>
            </a:r>
          </a:p>
        </p:txBody>
      </p:sp>
      <p:sp>
        <p:nvSpPr>
          <p:cNvPr id="10" name="CuadroTexto 9">
            <a:extLst>
              <a:ext uri="{FF2B5EF4-FFF2-40B4-BE49-F238E27FC236}">
                <a16:creationId xmlns:a16="http://schemas.microsoft.com/office/drawing/2014/main" id="{C3489AA1-C7F6-B46C-B96C-00171EEFC3E4}"/>
              </a:ext>
            </a:extLst>
          </p:cNvPr>
          <p:cNvSpPr txBox="1"/>
          <p:nvPr/>
        </p:nvSpPr>
        <p:spPr>
          <a:xfrm>
            <a:off x="6419429" y="1025955"/>
            <a:ext cx="1454742" cy="369332"/>
          </a:xfrm>
          <a:prstGeom prst="rect">
            <a:avLst/>
          </a:prstGeom>
          <a:noFill/>
        </p:spPr>
        <p:txBody>
          <a:bodyPr wrap="square" rtlCol="0">
            <a:spAutoFit/>
          </a:bodyPr>
          <a:lstStyle/>
          <a:p>
            <a:r>
              <a:rPr lang="es-CO">
                <a:solidFill>
                  <a:schemeClr val="bg1"/>
                </a:solidFill>
              </a:rPr>
              <a:t>Practicantes</a:t>
            </a:r>
          </a:p>
        </p:txBody>
      </p:sp>
      <p:sp>
        <p:nvSpPr>
          <p:cNvPr id="11" name="CuadroTexto 10">
            <a:extLst>
              <a:ext uri="{FF2B5EF4-FFF2-40B4-BE49-F238E27FC236}">
                <a16:creationId xmlns:a16="http://schemas.microsoft.com/office/drawing/2014/main" id="{6B696941-2FF2-362A-921C-345F72139A29}"/>
              </a:ext>
            </a:extLst>
          </p:cNvPr>
          <p:cNvSpPr txBox="1"/>
          <p:nvPr/>
        </p:nvSpPr>
        <p:spPr>
          <a:xfrm>
            <a:off x="5133093" y="5337400"/>
            <a:ext cx="1454742" cy="369332"/>
          </a:xfrm>
          <a:prstGeom prst="rect">
            <a:avLst/>
          </a:prstGeom>
          <a:noFill/>
        </p:spPr>
        <p:txBody>
          <a:bodyPr wrap="square" rtlCol="0">
            <a:spAutoFit/>
          </a:bodyPr>
          <a:lstStyle/>
          <a:p>
            <a:r>
              <a:rPr lang="es-CO">
                <a:solidFill>
                  <a:schemeClr val="bg1"/>
                </a:solidFill>
              </a:rPr>
              <a:t>Horarios</a:t>
            </a:r>
          </a:p>
        </p:txBody>
      </p:sp>
    </p:spTree>
    <p:extLst>
      <p:ext uri="{BB962C8B-B14F-4D97-AF65-F5344CB8AC3E}">
        <p14:creationId xmlns:p14="http://schemas.microsoft.com/office/powerpoint/2010/main" val="1992446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30">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ítulo 1">
            <a:extLst>
              <a:ext uri="{FF2B5EF4-FFF2-40B4-BE49-F238E27FC236}">
                <a16:creationId xmlns:a16="http://schemas.microsoft.com/office/drawing/2014/main" id="{152388A8-97CC-EA13-D35A-D1009613D642}"/>
              </a:ext>
            </a:extLst>
          </p:cNvPr>
          <p:cNvSpPr>
            <a:spLocks noGrp="1"/>
          </p:cNvSpPr>
          <p:nvPr>
            <p:ph type="title"/>
          </p:nvPr>
        </p:nvSpPr>
        <p:spPr>
          <a:xfrm>
            <a:off x="6700838" y="2592474"/>
            <a:ext cx="3062287" cy="502257"/>
          </a:xfrm>
        </p:spPr>
        <p:txBody>
          <a:bodyPr vert="horz" lIns="91440" tIns="45720" rIns="91440" bIns="45720" rtlCol="0" anchor="b">
            <a:normAutofit fontScale="90000"/>
          </a:bodyPr>
          <a:lstStyle/>
          <a:p>
            <a:r>
              <a:rPr lang="en-US" sz="3500">
                <a:solidFill>
                  <a:schemeClr val="bg1"/>
                </a:solidFill>
              </a:rPr>
              <a:t>Movimiento</a:t>
            </a:r>
          </a:p>
        </p:txBody>
      </p:sp>
      <p:cxnSp>
        <p:nvCxnSpPr>
          <p:cNvPr id="37" name="Straight Connector 32">
            <a:extLst>
              <a:ext uri="{FF2B5EF4-FFF2-40B4-BE49-F238E27FC236}">
                <a16:creationId xmlns:a16="http://schemas.microsoft.com/office/drawing/2014/main" id="{07A9243D-8FC3-4B36-874B-55906B03F4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3209925"/>
            <a:ext cx="97631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81BD432D-FAB3-4B5D-BF27-4DA7C75B3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5F0047DE-3548-BC2E-696F-B879123CD482}"/>
              </a:ext>
            </a:extLst>
          </p:cNvPr>
          <p:cNvSpPr txBox="1"/>
          <p:nvPr/>
        </p:nvSpPr>
        <p:spPr>
          <a:xfrm>
            <a:off x="3514174" y="1150798"/>
            <a:ext cx="3265715" cy="369332"/>
          </a:xfrm>
          <a:prstGeom prst="rect">
            <a:avLst/>
          </a:prstGeom>
          <a:noFill/>
        </p:spPr>
        <p:txBody>
          <a:bodyPr wrap="square" rtlCol="0">
            <a:spAutoFit/>
          </a:bodyPr>
          <a:lstStyle/>
          <a:p>
            <a:r>
              <a:rPr lang="es-CO">
                <a:solidFill>
                  <a:schemeClr val="bg1"/>
                </a:solidFill>
              </a:rPr>
              <a:t>ActividadesPracticantes</a:t>
            </a:r>
          </a:p>
        </p:txBody>
      </p:sp>
      <p:sp>
        <p:nvSpPr>
          <p:cNvPr id="11" name="CuadroTexto 10">
            <a:extLst>
              <a:ext uri="{FF2B5EF4-FFF2-40B4-BE49-F238E27FC236}">
                <a16:creationId xmlns:a16="http://schemas.microsoft.com/office/drawing/2014/main" id="{65A14E32-ACAC-0B4A-CE4F-66FEE720C354}"/>
              </a:ext>
            </a:extLst>
          </p:cNvPr>
          <p:cNvSpPr txBox="1"/>
          <p:nvPr/>
        </p:nvSpPr>
        <p:spPr>
          <a:xfrm>
            <a:off x="3911712" y="4934129"/>
            <a:ext cx="3265715" cy="369332"/>
          </a:xfrm>
          <a:prstGeom prst="rect">
            <a:avLst/>
          </a:prstGeom>
          <a:noFill/>
        </p:spPr>
        <p:txBody>
          <a:bodyPr wrap="square" rtlCol="0">
            <a:spAutoFit/>
          </a:bodyPr>
          <a:lstStyle/>
          <a:p>
            <a:r>
              <a:rPr lang="es-CO">
                <a:solidFill>
                  <a:schemeClr val="bg1"/>
                </a:solidFill>
              </a:rPr>
              <a:t>PracticantesEntrevista</a:t>
            </a:r>
          </a:p>
        </p:txBody>
      </p:sp>
      <p:pic>
        <p:nvPicPr>
          <p:cNvPr id="4" name="Imagen 3">
            <a:extLst>
              <a:ext uri="{FF2B5EF4-FFF2-40B4-BE49-F238E27FC236}">
                <a16:creationId xmlns:a16="http://schemas.microsoft.com/office/drawing/2014/main" id="{83F10996-17A6-9044-CC63-9BF0A4909B14}"/>
              </a:ext>
            </a:extLst>
          </p:cNvPr>
          <p:cNvPicPr>
            <a:picLocks noChangeAspect="1"/>
          </p:cNvPicPr>
          <p:nvPr/>
        </p:nvPicPr>
        <p:blipFill>
          <a:blip r:embed="rId2"/>
          <a:stretch>
            <a:fillRect/>
          </a:stretch>
        </p:blipFill>
        <p:spPr>
          <a:xfrm>
            <a:off x="238942" y="3282581"/>
            <a:ext cx="3072399" cy="2766060"/>
          </a:xfrm>
          <a:prstGeom prst="rect">
            <a:avLst/>
          </a:prstGeom>
        </p:spPr>
      </p:pic>
      <p:pic>
        <p:nvPicPr>
          <p:cNvPr id="18" name="Imagen 17">
            <a:extLst>
              <a:ext uri="{FF2B5EF4-FFF2-40B4-BE49-F238E27FC236}">
                <a16:creationId xmlns:a16="http://schemas.microsoft.com/office/drawing/2014/main" id="{E67D923F-7B45-5E00-D930-0A851631B171}"/>
              </a:ext>
            </a:extLst>
          </p:cNvPr>
          <p:cNvPicPr>
            <a:picLocks noChangeAspect="1"/>
          </p:cNvPicPr>
          <p:nvPr/>
        </p:nvPicPr>
        <p:blipFill>
          <a:blip r:embed="rId3"/>
          <a:stretch>
            <a:fillRect/>
          </a:stretch>
        </p:blipFill>
        <p:spPr>
          <a:xfrm>
            <a:off x="238942" y="198659"/>
            <a:ext cx="3052925" cy="2812607"/>
          </a:xfrm>
          <a:prstGeom prst="rect">
            <a:avLst/>
          </a:prstGeom>
        </p:spPr>
      </p:pic>
    </p:spTree>
    <p:extLst>
      <p:ext uri="{BB962C8B-B14F-4D97-AF65-F5344CB8AC3E}">
        <p14:creationId xmlns:p14="http://schemas.microsoft.com/office/powerpoint/2010/main" val="2484344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B026E3B4-D0D9-FC54-60EE-9B5858AB4EE2}"/>
              </a:ext>
            </a:extLst>
          </p:cNvPr>
          <p:cNvSpPr txBox="1"/>
          <p:nvPr/>
        </p:nvSpPr>
        <p:spPr>
          <a:xfrm>
            <a:off x="619430" y="511278"/>
            <a:ext cx="8524570" cy="5386090"/>
          </a:xfrm>
          <a:prstGeom prst="rect">
            <a:avLst/>
          </a:prstGeom>
          <a:noFill/>
        </p:spPr>
        <p:txBody>
          <a:bodyPr wrap="square" rtlCol="0">
            <a:spAutoFit/>
          </a:bodyPr>
          <a:lstStyle/>
          <a:p>
            <a:r>
              <a:rPr lang="es-CO">
                <a:solidFill>
                  <a:srgbClr val="FF0000"/>
                </a:solidFill>
              </a:rPr>
              <a:t>Visualizar los entrevistadores los cuáles no van a entrevistar a ningún practicante</a:t>
            </a:r>
          </a:p>
          <a:p>
            <a:endParaRPr lang="es-CO">
              <a:solidFill>
                <a:srgbClr val="FF0000"/>
              </a:solidFill>
            </a:endParaRPr>
          </a:p>
          <a:p>
            <a:r>
              <a:rPr lang="es-CO" sz="1400">
                <a:solidFill>
                  <a:srgbClr val="FF0000"/>
                </a:solidFill>
              </a:rPr>
              <a:t>Análisis</a:t>
            </a:r>
          </a:p>
          <a:p>
            <a:endParaRPr lang="es-CO" sz="1400"/>
          </a:p>
          <a:p>
            <a:r>
              <a:rPr lang="es-MX" sz="1400">
                <a:highlight>
                  <a:srgbClr val="FFFF00"/>
                </a:highlight>
              </a:rPr>
              <a:t>¿Qué se desea consultar y de qué tabla?</a:t>
            </a:r>
          </a:p>
          <a:p>
            <a:r>
              <a:rPr lang="es-MX" sz="1400"/>
              <a:t>entrevista.codigoEnt</a:t>
            </a:r>
          </a:p>
          <a:p>
            <a:r>
              <a:rPr lang="es-MX" sz="1400"/>
              <a:t>entrevista.nomEntrevistador</a:t>
            </a:r>
          </a:p>
          <a:p>
            <a:endParaRPr lang="es-MX" sz="1400"/>
          </a:p>
          <a:p>
            <a:r>
              <a:rPr lang="es-CO" sz="1400">
                <a:highlight>
                  <a:srgbClr val="FFFF00"/>
                </a:highlight>
              </a:rPr>
              <a:t>¿Qué tablas se ven afectadas?</a:t>
            </a:r>
            <a:endParaRPr lang="es-CO" sz="1400"/>
          </a:p>
          <a:p>
            <a:r>
              <a:rPr lang="es-CO" sz="1400"/>
              <a:t>Entrevista</a:t>
            </a:r>
          </a:p>
          <a:p>
            <a:r>
              <a:rPr lang="es-CO" sz="1400"/>
              <a:t>practicantesEntrevista</a:t>
            </a:r>
          </a:p>
          <a:p>
            <a:endParaRPr lang="es-CO" sz="1400"/>
          </a:p>
          <a:p>
            <a:r>
              <a:rPr lang="es-CO" sz="1400">
                <a:highlight>
                  <a:srgbClr val="FFFF00"/>
                </a:highlight>
              </a:rPr>
              <a:t>Condición</a:t>
            </a:r>
          </a:p>
          <a:p>
            <a:r>
              <a:rPr lang="es-CO" sz="1400"/>
              <a:t>entrevista.codigoEnt = null</a:t>
            </a:r>
          </a:p>
          <a:p>
            <a:pPr marL="342900" indent="-342900">
              <a:buAutoNum type="arabicPeriod"/>
            </a:pPr>
            <a:endParaRPr lang="es-CO" sz="1400"/>
          </a:p>
          <a:p>
            <a:r>
              <a:rPr lang="es-MX" sz="1400">
                <a:highlight>
                  <a:srgbClr val="FFFF00"/>
                </a:highlight>
              </a:rPr>
              <a:t>¿Como se relacionan las tablas?</a:t>
            </a:r>
          </a:p>
          <a:p>
            <a:r>
              <a:rPr lang="es-CO" sz="1400"/>
              <a:t>entrevista.codigoEnt = practicantesEntrevista.codigoEnt</a:t>
            </a:r>
          </a:p>
          <a:p>
            <a:pPr marL="342900" indent="-342900">
              <a:buAutoNum type="arabicPeriod"/>
            </a:pPr>
            <a:endParaRPr lang="es-CO" sz="1400"/>
          </a:p>
          <a:p>
            <a:r>
              <a:rPr lang="es-CO" sz="1400">
                <a:highlight>
                  <a:srgbClr val="FFFF00"/>
                </a:highlight>
              </a:rPr>
              <a:t>Comando para utilizar</a:t>
            </a:r>
            <a:r>
              <a:rPr lang="es-CO" sz="1400"/>
              <a:t>:  </a:t>
            </a:r>
            <a:r>
              <a:rPr lang="es-CO" sz="1400" b="1"/>
              <a:t>select – left join</a:t>
            </a:r>
          </a:p>
          <a:p>
            <a:pPr marL="342900" indent="-342900">
              <a:buAutoNum type="arabicPeriod"/>
            </a:pPr>
            <a:endParaRPr lang="es-CO" sz="1400"/>
          </a:p>
          <a:p>
            <a:r>
              <a:rPr lang="es-CO" sz="1400">
                <a:solidFill>
                  <a:srgbClr val="FF0000"/>
                </a:solidFill>
              </a:rPr>
              <a:t>Sintaxis</a:t>
            </a:r>
          </a:p>
          <a:p>
            <a:r>
              <a:rPr lang="es-CO" sz="1400"/>
              <a:t>select entrevista.codigoEnt, entrevista.nomEntrevistador ' Nombre ' from entrevista left join practicantesEntrevista on entrevista.codigoEnt=practicantesEntrevista.codigoEnt2 where practicantesEntrevista .codigoEnt2  is null;</a:t>
            </a:r>
          </a:p>
        </p:txBody>
      </p:sp>
      <p:pic>
        <p:nvPicPr>
          <p:cNvPr id="11" name="Imagen 10">
            <a:extLst>
              <a:ext uri="{FF2B5EF4-FFF2-40B4-BE49-F238E27FC236}">
                <a16:creationId xmlns:a16="http://schemas.microsoft.com/office/drawing/2014/main" id="{B6C49660-BF34-BDE0-649A-A4692356BB9B}"/>
              </a:ext>
            </a:extLst>
          </p:cNvPr>
          <p:cNvPicPr>
            <a:picLocks noChangeAspect="1"/>
          </p:cNvPicPr>
          <p:nvPr/>
        </p:nvPicPr>
        <p:blipFill>
          <a:blip r:embed="rId2"/>
          <a:stretch>
            <a:fillRect/>
          </a:stretch>
        </p:blipFill>
        <p:spPr>
          <a:xfrm>
            <a:off x="6468005" y="1724929"/>
            <a:ext cx="5104565" cy="2571767"/>
          </a:xfrm>
          <a:prstGeom prst="rect">
            <a:avLst/>
          </a:prstGeom>
        </p:spPr>
      </p:pic>
    </p:spTree>
    <p:extLst>
      <p:ext uri="{BB962C8B-B14F-4D97-AF65-F5344CB8AC3E}">
        <p14:creationId xmlns:p14="http://schemas.microsoft.com/office/powerpoint/2010/main" val="41339581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Espiral</Template>
  <TotalTime>377</TotalTime>
  <Words>1292</Words>
  <Application>Microsoft Office PowerPoint</Application>
  <PresentationFormat>Panorámica</PresentationFormat>
  <Paragraphs>296</Paragraphs>
  <Slides>20</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Aptos</vt:lpstr>
      <vt:lpstr>Aptos Display</vt:lpstr>
      <vt:lpstr>Arial</vt:lpstr>
      <vt:lpstr>Roboto Flex</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Movimiento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Alejandro Acosta Fuertes</dc:creator>
  <cp:lastModifiedBy>Alejandro Acosta Fuertes</cp:lastModifiedBy>
  <cp:revision>18</cp:revision>
  <dcterms:created xsi:type="dcterms:W3CDTF">2024-11-07T15:47:02Z</dcterms:created>
  <dcterms:modified xsi:type="dcterms:W3CDTF">2024-11-08T23:45:48Z</dcterms:modified>
</cp:coreProperties>
</file>